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4" r:id="rId4"/>
    <p:sldId id="263" r:id="rId5"/>
    <p:sldId id="269" r:id="rId6"/>
    <p:sldId id="260" r:id="rId7"/>
    <p:sldId id="273" r:id="rId8"/>
    <p:sldId id="262" r:id="rId9"/>
    <p:sldId id="271" r:id="rId10"/>
    <p:sldId id="261" r:id="rId11"/>
    <p:sldId id="257" r:id="rId12"/>
    <p:sldId id="272" r:id="rId13"/>
    <p:sldId id="265" r:id="rId14"/>
  </p:sldIdLst>
  <p:sldSz cx="18288000" cy="10287000"/>
  <p:notesSz cx="6858000" cy="9144000"/>
  <p:embeddedFontLst>
    <p:embeddedFont>
      <p:font typeface="Montserrat Bold" panose="020B0604020202020204" charset="-52"/>
      <p:regular r:id="rId16"/>
      <p:bold r:id="rId17"/>
    </p:embeddedFont>
    <p:embeddedFont>
      <p:font typeface="Montserrat" panose="020B0604020202020204" charset="-52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E3E4279-1709-437D-8B2F-80D4D28AF7E4}">
          <p14:sldIdLst>
            <p14:sldId id="256"/>
            <p14:sldId id="268"/>
            <p14:sldId id="264"/>
            <p14:sldId id="263"/>
            <p14:sldId id="269"/>
            <p14:sldId id="260"/>
            <p14:sldId id="273"/>
            <p14:sldId id="262"/>
            <p14:sldId id="271"/>
            <p14:sldId id="261"/>
          </p14:sldIdLst>
        </p14:section>
        <p14:section name="Раздел без заголовка" id="{79C47C1E-A231-4AC7-8ADC-D7C2A7C52C90}">
          <p14:sldIdLst>
            <p14:sldId id="257"/>
            <p14:sldId id="272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067"/>
    <a:srgbClr val="283B3C"/>
    <a:srgbClr val="2B8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2" autoAdjust="0"/>
    <p:restoredTop sz="88953" autoAdjust="0"/>
  </p:normalViewPr>
  <p:slideViewPr>
    <p:cSldViewPr>
      <p:cViewPr varScale="1">
        <p:scale>
          <a:sx n="68" d="100"/>
          <a:sy n="68" d="100"/>
        </p:scale>
        <p:origin x="70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1CB77-F3B0-4271-8DE4-1C530D4A749C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7B8F8-BE6D-4EAB-BD8E-B5D52DDDD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723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7B8F8-BE6D-4EAB-BD8E-B5D52DDDD93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2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7B8F8-BE6D-4EAB-BD8E-B5D52DDDD93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02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84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83" Type="http://schemas.openxmlformats.org/officeDocument/2006/relationships/image" Target="../media/image3.png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0.svg"/><Relationship Id="rId82" Type="http://schemas.openxmlformats.org/officeDocument/2006/relationships/image" Target="../media/image2.png"/><Relationship Id="rId81" Type="http://schemas.openxmlformats.org/officeDocument/2006/relationships/image" Target="../media/image9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6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31" Type="http://schemas.openxmlformats.org/officeDocument/2006/relationships/image" Target="../media/image46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png"/><Relationship Id="rId31" Type="http://schemas.openxmlformats.org/officeDocument/2006/relationships/image" Target="../media/image460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31" Type="http://schemas.openxmlformats.org/officeDocument/2006/relationships/image" Target="../media/image460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31" Type="http://schemas.openxmlformats.org/officeDocument/2006/relationships/image" Target="../media/image460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67" Type="http://schemas.openxmlformats.org/officeDocument/2006/relationships/image" Target="../media/image82.sv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0.sv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20250" y="-243627"/>
            <a:ext cx="12035418" cy="12006735"/>
          </a:xfrm>
          <a:custGeom>
            <a:avLst/>
            <a:gdLst/>
            <a:ahLst/>
            <a:cxnLst/>
            <a:rect l="l" t="t" r="r" b="b"/>
            <a:pathLst>
              <a:path w="12035418" h="12006735">
                <a:moveTo>
                  <a:pt x="0" y="0"/>
                </a:moveTo>
                <a:lnTo>
                  <a:pt x="12035418" y="0"/>
                </a:lnTo>
                <a:lnTo>
                  <a:pt x="12035418" y="12006735"/>
                </a:lnTo>
                <a:lnTo>
                  <a:pt x="0" y="120067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4" name="TextBox 4"/>
          <p:cNvSpPr txBox="1"/>
          <p:nvPr/>
        </p:nvSpPr>
        <p:spPr>
          <a:xfrm>
            <a:off x="1219200" y="3162300"/>
            <a:ext cx="8686800" cy="225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503"/>
              </a:lnSpc>
            </a:pPr>
            <a:r>
              <a:rPr lang="ru-RU" sz="4000" b="1" spc="-246" dirty="0" smtClean="0">
                <a:solidFill>
                  <a:srgbClr val="000000"/>
                </a:solidFill>
                <a:latin typeface="Montserrat Bold" panose="020B0604020202020204" charset="-52"/>
                <a:ea typeface="Montserrat Bold"/>
                <a:cs typeface="Times New Roman" panose="02020603050405020304" pitchFamily="18" charset="0"/>
                <a:sym typeface="Montserrat Bold"/>
              </a:rPr>
              <a:t>Налоговые схемы, </a:t>
            </a:r>
            <a:r>
              <a:rPr lang="ru-RU" sz="4000" b="1" spc="-246" dirty="0">
                <a:solidFill>
                  <a:srgbClr val="000000"/>
                </a:solidFill>
                <a:latin typeface="Montserrat Bold" panose="020B0604020202020204" charset="-52"/>
                <a:ea typeface="Montserrat Bold"/>
                <a:cs typeface="Times New Roman" panose="02020603050405020304" pitchFamily="18" charset="0"/>
                <a:sym typeface="Montserrat Bold"/>
              </a:rPr>
              <a:t>у</a:t>
            </a:r>
            <a:r>
              <a:rPr lang="ru-RU" sz="4000" b="1" spc="-246" dirty="0" smtClean="0">
                <a:solidFill>
                  <a:srgbClr val="000000"/>
                </a:solidFill>
                <a:latin typeface="Montserrat Bold" panose="020B0604020202020204" charset="-52"/>
                <a:ea typeface="Montserrat Bold"/>
                <a:cs typeface="Times New Roman" panose="02020603050405020304" pitchFamily="18" charset="0"/>
                <a:sym typeface="Montserrat Bold"/>
              </a:rPr>
              <a:t>ничтожающие </a:t>
            </a:r>
            <a:r>
              <a:rPr lang="ru-RU" sz="4000" b="1" spc="-246" dirty="0" err="1" smtClean="0">
                <a:solidFill>
                  <a:srgbClr val="000000"/>
                </a:solidFill>
                <a:latin typeface="Montserrat Bold" panose="020B0604020202020204" charset="-52"/>
                <a:ea typeface="Montserrat Bold"/>
                <a:cs typeface="Times New Roman" panose="02020603050405020304" pitchFamily="18" charset="0"/>
                <a:sym typeface="Montserrat Bold"/>
              </a:rPr>
              <a:t>риэлторский</a:t>
            </a:r>
            <a:r>
              <a:rPr lang="ru-RU" sz="4000" b="1" spc="-246" dirty="0" smtClean="0">
                <a:solidFill>
                  <a:srgbClr val="000000"/>
                </a:solidFill>
                <a:latin typeface="Montserrat Bold" panose="020B0604020202020204" charset="-52"/>
                <a:ea typeface="Montserrat Bold"/>
                <a:cs typeface="Times New Roman" panose="02020603050405020304" pitchFamily="18" charset="0"/>
                <a:sym typeface="Montserrat Bold"/>
              </a:rPr>
              <a:t> бизнес</a:t>
            </a:r>
            <a:endParaRPr lang="en-US" sz="4000" b="1" spc="-246" dirty="0">
              <a:solidFill>
                <a:srgbClr val="000000"/>
              </a:solidFill>
              <a:latin typeface="Montserrat Bold" panose="020B0604020202020204" charset="-52"/>
              <a:ea typeface="Montserrat Bold"/>
              <a:cs typeface="Times New Roman" panose="02020603050405020304" pitchFamily="18" charset="0"/>
              <a:sym typeface="Montserrat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19200" y="6515100"/>
            <a:ext cx="7038378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23"/>
              </a:lnSpc>
            </a:pPr>
            <a:r>
              <a:rPr lang="ru-RU" sz="2799" spc="-78" dirty="0" smtClean="0">
                <a:solidFill>
                  <a:srgbClr val="000000"/>
                </a:solidFill>
                <a:latin typeface="Montserrat Bold" panose="020B0604020202020204" charset="-52"/>
                <a:ea typeface="Montserrat"/>
                <a:cs typeface="Montserrat"/>
                <a:sym typeface="Montserrat"/>
              </a:rPr>
              <a:t>Заместитель начальника отдела анализа и планирования налоговых проверок </a:t>
            </a:r>
            <a:endParaRPr lang="en-US" sz="2799" spc="-78" dirty="0" smtClean="0">
              <a:solidFill>
                <a:srgbClr val="000000"/>
              </a:solidFill>
              <a:latin typeface="Montserrat Bold" panose="020B0604020202020204" charset="-52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023"/>
              </a:lnSpc>
            </a:pPr>
            <a:endParaRPr lang="en-US" sz="2799" spc="-78" dirty="0">
              <a:solidFill>
                <a:srgbClr val="000000"/>
              </a:solidFill>
              <a:latin typeface="Montserrat Bold" panose="020B0604020202020204" charset="-52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023"/>
              </a:lnSpc>
            </a:pPr>
            <a:r>
              <a:rPr lang="ru-RU" sz="2799" spc="-78" dirty="0" smtClean="0">
                <a:solidFill>
                  <a:srgbClr val="000000"/>
                </a:solidFill>
                <a:latin typeface="Montserrat Bold" panose="020B0604020202020204" charset="-52"/>
                <a:ea typeface="Montserrat"/>
                <a:cs typeface="Montserrat"/>
                <a:sym typeface="Montserrat"/>
              </a:rPr>
              <a:t>Чалова Юлия Викторовна</a:t>
            </a:r>
            <a:endParaRPr lang="en-US" sz="2799" spc="-78" dirty="0">
              <a:solidFill>
                <a:srgbClr val="000000"/>
              </a:solidFill>
              <a:latin typeface="Montserrat Bold" panose="020B0604020202020204" charset="-52"/>
              <a:ea typeface="Montserrat"/>
              <a:cs typeface="Montserrat"/>
              <a:sym typeface="Montserrat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18643847-8794-CBD3-6447-5556587A449B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12" name="Freeform 27">
              <a:extLst>
                <a:ext uri="{FF2B5EF4-FFF2-40B4-BE49-F238E27FC236}">
                  <a16:creationId xmlns="" xmlns:a16="http://schemas.microsoft.com/office/drawing/2014/main" id="{F2579B1B-67A6-FB16-3F9E-89979C1F83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13" name="Рисунок 12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261A6993-4302-CC4B-9F60-532139477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54482" y="2262850"/>
            <a:ext cx="6964686" cy="6645580"/>
            <a:chOff x="0" y="0"/>
            <a:chExt cx="1834320" cy="17502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34320" cy="1750276"/>
            </a:xfrm>
            <a:custGeom>
              <a:avLst/>
              <a:gdLst/>
              <a:ahLst/>
              <a:cxnLst/>
              <a:rect l="l" t="t" r="r" b="b"/>
              <a:pathLst>
                <a:path w="1834320" h="1750276">
                  <a:moveTo>
                    <a:pt x="56691" y="0"/>
                  </a:moveTo>
                  <a:lnTo>
                    <a:pt x="1777629" y="0"/>
                  </a:lnTo>
                  <a:cubicBezTo>
                    <a:pt x="1808939" y="0"/>
                    <a:pt x="1834320" y="25382"/>
                    <a:pt x="1834320" y="56691"/>
                  </a:cubicBezTo>
                  <a:lnTo>
                    <a:pt x="1834320" y="1693585"/>
                  </a:lnTo>
                  <a:cubicBezTo>
                    <a:pt x="1834320" y="1708620"/>
                    <a:pt x="1828348" y="1723040"/>
                    <a:pt x="1817716" y="1733672"/>
                  </a:cubicBezTo>
                  <a:cubicBezTo>
                    <a:pt x="1807084" y="1744303"/>
                    <a:pt x="1792664" y="1750276"/>
                    <a:pt x="1777629" y="1750276"/>
                  </a:cubicBezTo>
                  <a:lnTo>
                    <a:pt x="56691" y="1750276"/>
                  </a:lnTo>
                  <a:cubicBezTo>
                    <a:pt x="41656" y="1750276"/>
                    <a:pt x="27236" y="1744303"/>
                    <a:pt x="16605" y="1733672"/>
                  </a:cubicBezTo>
                  <a:cubicBezTo>
                    <a:pt x="5973" y="1723040"/>
                    <a:pt x="0" y="1708620"/>
                    <a:pt x="0" y="1693585"/>
                  </a:cubicBezTo>
                  <a:lnTo>
                    <a:pt x="0" y="56691"/>
                  </a:lnTo>
                  <a:cubicBezTo>
                    <a:pt x="0" y="41656"/>
                    <a:pt x="5973" y="27236"/>
                    <a:pt x="16605" y="16605"/>
                  </a:cubicBezTo>
                  <a:cubicBezTo>
                    <a:pt x="27236" y="5973"/>
                    <a:pt x="41656" y="0"/>
                    <a:pt x="5669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8A088">
                    <a:alpha val="100000"/>
                  </a:srgbClr>
                </a:gs>
                <a:gs pos="100000">
                  <a:srgbClr val="326067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9050"/>
              <a:ext cx="1834320" cy="1731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45001" y="5151469"/>
            <a:ext cx="8877488" cy="2222281"/>
            <a:chOff x="0" y="-170455"/>
            <a:chExt cx="2315818" cy="579713"/>
          </a:xfrm>
        </p:grpSpPr>
        <p:sp>
          <p:nvSpPr>
            <p:cNvPr id="6" name="Freeform 6"/>
            <p:cNvSpPr/>
            <p:nvPr/>
          </p:nvSpPr>
          <p:spPr>
            <a:xfrm>
              <a:off x="590991" y="-170455"/>
              <a:ext cx="1724827" cy="579713"/>
            </a:xfrm>
            <a:custGeom>
              <a:avLst/>
              <a:gdLst/>
              <a:ahLst/>
              <a:cxnLst/>
              <a:rect l="l" t="t" r="r" b="b"/>
              <a:pathLst>
                <a:path w="1724827" h="183966">
                  <a:moveTo>
                    <a:pt x="24589" y="0"/>
                  </a:moveTo>
                  <a:lnTo>
                    <a:pt x="1700239" y="0"/>
                  </a:lnTo>
                  <a:cubicBezTo>
                    <a:pt x="1706760" y="0"/>
                    <a:pt x="1713014" y="2591"/>
                    <a:pt x="1717626" y="7202"/>
                  </a:cubicBezTo>
                  <a:cubicBezTo>
                    <a:pt x="1722237" y="11813"/>
                    <a:pt x="1724827" y="18067"/>
                    <a:pt x="1724827" y="24589"/>
                  </a:cubicBezTo>
                  <a:lnTo>
                    <a:pt x="1724827" y="159377"/>
                  </a:lnTo>
                  <a:cubicBezTo>
                    <a:pt x="1724827" y="165899"/>
                    <a:pt x="1722237" y="172153"/>
                    <a:pt x="1717626" y="176764"/>
                  </a:cubicBezTo>
                  <a:cubicBezTo>
                    <a:pt x="1713014" y="181376"/>
                    <a:pt x="1706760" y="183966"/>
                    <a:pt x="1700239" y="183966"/>
                  </a:cubicBezTo>
                  <a:lnTo>
                    <a:pt x="24589" y="183966"/>
                  </a:lnTo>
                  <a:cubicBezTo>
                    <a:pt x="18067" y="183966"/>
                    <a:pt x="11813" y="181376"/>
                    <a:pt x="7202" y="176764"/>
                  </a:cubicBezTo>
                  <a:cubicBezTo>
                    <a:pt x="2591" y="172153"/>
                    <a:pt x="0" y="165899"/>
                    <a:pt x="0" y="159377"/>
                  </a:cubicBezTo>
                  <a:lnTo>
                    <a:pt x="0" y="24589"/>
                  </a:lnTo>
                  <a:cubicBezTo>
                    <a:pt x="0" y="18067"/>
                    <a:pt x="2591" y="11813"/>
                    <a:pt x="7202" y="7202"/>
                  </a:cubicBezTo>
                  <a:cubicBezTo>
                    <a:pt x="11813" y="2591"/>
                    <a:pt x="18067" y="0"/>
                    <a:pt x="245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316067"/>
              </a:solidFill>
              <a:prstDash val="solid"/>
              <a:rou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1724827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410514" y="2262850"/>
            <a:ext cx="6611975" cy="2523128"/>
            <a:chOff x="0" y="0"/>
            <a:chExt cx="1724827" cy="658194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724827" cy="658194"/>
            </a:xfrm>
            <a:custGeom>
              <a:avLst/>
              <a:gdLst/>
              <a:ahLst/>
              <a:cxnLst/>
              <a:rect l="l" t="t" r="r" b="b"/>
              <a:pathLst>
                <a:path w="1724827" h="658194">
                  <a:moveTo>
                    <a:pt x="24589" y="0"/>
                  </a:moveTo>
                  <a:lnTo>
                    <a:pt x="1700239" y="0"/>
                  </a:lnTo>
                  <a:cubicBezTo>
                    <a:pt x="1706760" y="0"/>
                    <a:pt x="1713014" y="2591"/>
                    <a:pt x="1717626" y="7202"/>
                  </a:cubicBezTo>
                  <a:cubicBezTo>
                    <a:pt x="1722237" y="11813"/>
                    <a:pt x="1724827" y="18067"/>
                    <a:pt x="1724827" y="24589"/>
                  </a:cubicBezTo>
                  <a:lnTo>
                    <a:pt x="1724827" y="633605"/>
                  </a:lnTo>
                  <a:cubicBezTo>
                    <a:pt x="1724827" y="640126"/>
                    <a:pt x="1722237" y="646381"/>
                    <a:pt x="1717626" y="650992"/>
                  </a:cubicBezTo>
                  <a:cubicBezTo>
                    <a:pt x="1713014" y="655603"/>
                    <a:pt x="1706760" y="658194"/>
                    <a:pt x="1700239" y="658194"/>
                  </a:cubicBezTo>
                  <a:lnTo>
                    <a:pt x="24589" y="658194"/>
                  </a:lnTo>
                  <a:cubicBezTo>
                    <a:pt x="18067" y="658194"/>
                    <a:pt x="11813" y="655603"/>
                    <a:pt x="7202" y="650992"/>
                  </a:cubicBezTo>
                  <a:cubicBezTo>
                    <a:pt x="2591" y="646381"/>
                    <a:pt x="0" y="640126"/>
                    <a:pt x="0" y="633605"/>
                  </a:cubicBezTo>
                  <a:lnTo>
                    <a:pt x="0" y="24589"/>
                  </a:lnTo>
                  <a:cubicBezTo>
                    <a:pt x="0" y="18067"/>
                    <a:pt x="2591" y="11813"/>
                    <a:pt x="7202" y="7202"/>
                  </a:cubicBezTo>
                  <a:cubicBezTo>
                    <a:pt x="11813" y="2591"/>
                    <a:pt x="18067" y="0"/>
                    <a:pt x="2458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8A088">
                    <a:alpha val="100000"/>
                  </a:srgbClr>
                </a:gs>
                <a:gs pos="100000">
                  <a:srgbClr val="326067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1724827" cy="639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10514" y="7532064"/>
            <a:ext cx="6611975" cy="1689945"/>
            <a:chOff x="0" y="0"/>
            <a:chExt cx="1724827" cy="1839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24827" cy="183966"/>
            </a:xfrm>
            <a:custGeom>
              <a:avLst/>
              <a:gdLst/>
              <a:ahLst/>
              <a:cxnLst/>
              <a:rect l="l" t="t" r="r" b="b"/>
              <a:pathLst>
                <a:path w="1724827" h="183966">
                  <a:moveTo>
                    <a:pt x="24589" y="0"/>
                  </a:moveTo>
                  <a:lnTo>
                    <a:pt x="1700239" y="0"/>
                  </a:lnTo>
                  <a:cubicBezTo>
                    <a:pt x="1706760" y="0"/>
                    <a:pt x="1713014" y="2591"/>
                    <a:pt x="1717626" y="7202"/>
                  </a:cubicBezTo>
                  <a:cubicBezTo>
                    <a:pt x="1722237" y="11813"/>
                    <a:pt x="1724827" y="18067"/>
                    <a:pt x="1724827" y="24589"/>
                  </a:cubicBezTo>
                  <a:lnTo>
                    <a:pt x="1724827" y="159377"/>
                  </a:lnTo>
                  <a:cubicBezTo>
                    <a:pt x="1724827" y="165899"/>
                    <a:pt x="1722237" y="172153"/>
                    <a:pt x="1717626" y="176764"/>
                  </a:cubicBezTo>
                  <a:cubicBezTo>
                    <a:pt x="1713014" y="181376"/>
                    <a:pt x="1706760" y="183966"/>
                    <a:pt x="1700239" y="183966"/>
                  </a:cubicBezTo>
                  <a:lnTo>
                    <a:pt x="24589" y="183966"/>
                  </a:lnTo>
                  <a:cubicBezTo>
                    <a:pt x="18067" y="183966"/>
                    <a:pt x="11813" y="181376"/>
                    <a:pt x="7202" y="176764"/>
                  </a:cubicBezTo>
                  <a:cubicBezTo>
                    <a:pt x="2591" y="172153"/>
                    <a:pt x="0" y="165899"/>
                    <a:pt x="0" y="159377"/>
                  </a:cubicBezTo>
                  <a:lnTo>
                    <a:pt x="0" y="24589"/>
                  </a:lnTo>
                  <a:cubicBezTo>
                    <a:pt x="0" y="18067"/>
                    <a:pt x="2591" y="11813"/>
                    <a:pt x="7202" y="7202"/>
                  </a:cubicBezTo>
                  <a:cubicBezTo>
                    <a:pt x="11813" y="2591"/>
                    <a:pt x="18067" y="0"/>
                    <a:pt x="245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316067"/>
              </a:solidFill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1724827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20" name="Freeform 2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10319" y="3310672"/>
            <a:ext cx="1441301" cy="1496539"/>
          </a:xfrm>
          <a:custGeom>
            <a:avLst/>
            <a:gdLst/>
            <a:ahLst/>
            <a:cxnLst/>
            <a:rect l="l" t="t" r="r" b="b"/>
            <a:pathLst>
              <a:path w="1441301" h="1496539">
                <a:moveTo>
                  <a:pt x="0" y="0"/>
                </a:moveTo>
                <a:lnTo>
                  <a:pt x="1441301" y="0"/>
                </a:lnTo>
                <a:lnTo>
                  <a:pt x="1441301" y="1496539"/>
                </a:lnTo>
                <a:lnTo>
                  <a:pt x="0" y="1496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b="-7009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5" name="Group 25"/>
          <p:cNvGrpSpPr>
            <a:grpSpLocks noGrp="1" noUngrp="1" noRot="1" noMove="1" noResize="1"/>
          </p:cNvGrpSpPr>
          <p:nvPr/>
        </p:nvGrpSpPr>
        <p:grpSpPr>
          <a:xfrm rot="-4011154">
            <a:off x="12096448" y="1590637"/>
            <a:ext cx="17403374" cy="18180272"/>
            <a:chOff x="0" y="0"/>
            <a:chExt cx="4583605" cy="4788220"/>
          </a:xfrm>
        </p:grpSpPr>
        <p:sp>
          <p:nvSpPr>
            <p:cNvPr id="26" name="Freeform 2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583605" cy="4788220"/>
            </a:xfrm>
            <a:custGeom>
              <a:avLst/>
              <a:gdLst/>
              <a:ahLst/>
              <a:cxnLst/>
              <a:rect l="l" t="t" r="r" b="b"/>
              <a:pathLst>
                <a:path w="4583605" h="4788220">
                  <a:moveTo>
                    <a:pt x="0" y="0"/>
                  </a:moveTo>
                  <a:lnTo>
                    <a:pt x="4583605" y="0"/>
                  </a:lnTo>
                  <a:lnTo>
                    <a:pt x="4583605" y="4788220"/>
                  </a:lnTo>
                  <a:lnTo>
                    <a:pt x="0" y="4788220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08A088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7" name="TextBox 2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9050"/>
              <a:ext cx="4583605" cy="4769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="" xmlns:a16="http://schemas.microsoft.com/office/drawing/2014/main" id="{F32B974B-38E3-DCD5-36CF-ABEBA55EE420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35" name="Freeform 27">
              <a:extLst>
                <a:ext uri="{FF2B5EF4-FFF2-40B4-BE49-F238E27FC236}">
                  <a16:creationId xmlns="" xmlns:a16="http://schemas.microsoft.com/office/drawing/2014/main" id="{8238A332-261C-1C36-9997-F72C943139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36" name="Рисунок 35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8920AD0E-B926-F3DC-94BD-44AD687A9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3" name="TextBox 29"/>
          <p:cNvSpPr txBox="1"/>
          <p:nvPr/>
        </p:nvSpPr>
        <p:spPr>
          <a:xfrm>
            <a:off x="9702324" y="2509150"/>
            <a:ext cx="6028353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2800" spc="-92" dirty="0">
                <a:solidFill>
                  <a:srgbClr val="FFFFFF"/>
                </a:solidFill>
                <a:ea typeface="Montserrat Bold"/>
                <a:cs typeface="Montserrat Bold"/>
              </a:rPr>
              <a:t>Что такое налоговая амнистия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71260" y="2943426"/>
            <a:ext cx="613113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spc="-92" dirty="0">
                <a:solidFill>
                  <a:srgbClr val="FFFFFF"/>
                </a:solidFill>
                <a:ea typeface="Montserrat Bold"/>
                <a:cs typeface="Montserrat Bold"/>
              </a:rPr>
              <a:t>Налоговая</a:t>
            </a:r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800" spc="-92" dirty="0">
                <a:solidFill>
                  <a:srgbClr val="FFFFFF"/>
                </a:solidFill>
                <a:ea typeface="Montserrat Bold"/>
                <a:cs typeface="Montserrat Bold"/>
              </a:rPr>
              <a:t>амнистия – это предоставление государством возможности добровольно оплатить не уплаченные ранее налоги, не опасаясь штрафов или уголовного преследования. Налоговая амнистия действует ограниченное время, распространяется на конкретную группу налогоплательщиков и направлена на легализацию взаимоотношений государства и бизнес сообщества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487364" y="5385446"/>
            <a:ext cx="64136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83B3C"/>
                </a:solidFill>
                <a:cs typeface="Times New Roman" panose="02020603050405020304" pitchFamily="18" charset="0"/>
              </a:rPr>
              <a:t>Разработан </a:t>
            </a:r>
            <a:r>
              <a:rPr lang="ru-RU" b="1" dirty="0">
                <a:solidFill>
                  <a:srgbClr val="283B3C"/>
                </a:solidFill>
                <a:cs typeface="Times New Roman" panose="02020603050405020304" pitchFamily="18" charset="0"/>
              </a:rPr>
              <a:t>механизм «налоговой амнистии»</a:t>
            </a:r>
            <a:r>
              <a:rPr lang="ru-RU" dirty="0">
                <a:solidFill>
                  <a:srgbClr val="283B3C"/>
                </a:solidFill>
                <a:cs typeface="Times New Roman" panose="02020603050405020304" pitchFamily="18" charset="0"/>
              </a:rPr>
              <a:t>, в части правонарушений, связанных с фактом «дробления» бизнеса, в соответствии с которым прекращается обязанность по уплате налогов, возникшая за налоговые периоды 2022 — 2024 годов, а также соответствующих пеней и штрафов, предусмотренных статьями 119, 120 и 122 НК РФ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680014" y="7587372"/>
            <a:ext cx="60729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283B3C"/>
                </a:solidFill>
                <a:cs typeface="Times New Roman" panose="02020603050405020304" pitchFamily="18" charset="0"/>
              </a:rPr>
              <a:t>Обязательное условие</a:t>
            </a:r>
            <a:r>
              <a:rPr lang="en-US" dirty="0">
                <a:solidFill>
                  <a:srgbClr val="283B3C"/>
                </a:solidFill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283B3C"/>
                </a:solidFill>
                <a:cs typeface="Times New Roman" panose="02020603050405020304" pitchFamily="18" charset="0"/>
              </a:rPr>
              <a:t>добровольный отказ от схемы «дробления» бизнеса </a:t>
            </a:r>
          </a:p>
          <a:p>
            <a:pPr algn="ctr"/>
            <a:r>
              <a:rPr lang="ru-RU" dirty="0">
                <a:solidFill>
                  <a:srgbClr val="283B3C"/>
                </a:solidFill>
                <a:cs typeface="Times New Roman" panose="02020603050405020304" pitchFamily="18" charset="0"/>
              </a:rPr>
              <a:t>в 2025 и 2026 годах с учетом особенностей, предусмотренных статьей 6 Федерального закона </a:t>
            </a:r>
          </a:p>
          <a:p>
            <a:pPr algn="ctr"/>
            <a:r>
              <a:rPr lang="ru-RU" dirty="0">
                <a:solidFill>
                  <a:srgbClr val="283B3C"/>
                </a:solidFill>
                <a:cs typeface="Times New Roman" panose="02020603050405020304" pitchFamily="18" charset="0"/>
              </a:rPr>
              <a:t>от 12 июля 2024 года № 176-ФЗ</a:t>
            </a:r>
          </a:p>
          <a:p>
            <a:r>
              <a:rPr lang="en-US" dirty="0">
                <a:solidFill>
                  <a:srgbClr val="283B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283B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07173" y="780975"/>
            <a:ext cx="929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Налоговая амнистия дробления бизнеса</a:t>
            </a:r>
            <a:endParaRPr lang="ru-RU" sz="32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4011154">
            <a:off x="13759703" y="1404063"/>
            <a:ext cx="17403374" cy="18180272"/>
            <a:chOff x="0" y="0"/>
            <a:chExt cx="4583605" cy="47882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83605" cy="4788220"/>
            </a:xfrm>
            <a:custGeom>
              <a:avLst/>
              <a:gdLst/>
              <a:ahLst/>
              <a:cxnLst/>
              <a:rect l="l" t="t" r="r" b="b"/>
              <a:pathLst>
                <a:path w="4583605" h="4788220">
                  <a:moveTo>
                    <a:pt x="0" y="0"/>
                  </a:moveTo>
                  <a:lnTo>
                    <a:pt x="4583605" y="0"/>
                  </a:lnTo>
                  <a:lnTo>
                    <a:pt x="4583605" y="4788220"/>
                  </a:lnTo>
                  <a:lnTo>
                    <a:pt x="0" y="4788220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139C86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9050"/>
              <a:ext cx="4583605" cy="4769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48" name="TextBox 40">
            <a:extLst>
              <a:ext uri="{FF2B5EF4-FFF2-40B4-BE49-F238E27FC236}">
                <a16:creationId xmlns="" xmlns:a16="http://schemas.microsoft.com/office/drawing/2014/main" id="{B5D6D024-34BC-27BD-A2FB-4B58048EEB0C}"/>
              </a:ext>
            </a:extLst>
          </p:cNvPr>
          <p:cNvSpPr txBox="1"/>
          <p:nvPr/>
        </p:nvSpPr>
        <p:spPr>
          <a:xfrm>
            <a:off x="9442501" y="4457072"/>
            <a:ext cx="4005777" cy="345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ru-RU" sz="2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Ваш текст</a:t>
            </a:r>
            <a:endParaRPr lang="en-US" sz="2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="" xmlns:a16="http://schemas.microsoft.com/office/drawing/2014/main" id="{F2CE1479-FE8C-5BB1-CA3C-C5869E09AC2D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37" name="Freeform 27">
              <a:extLst>
                <a:ext uri="{FF2B5EF4-FFF2-40B4-BE49-F238E27FC236}">
                  <a16:creationId xmlns="" xmlns:a16="http://schemas.microsoft.com/office/drawing/2014/main" id="{B56E27CA-B188-370C-813D-4C7FBFEE31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38" name="Рисунок 37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B93B3FB3-3FB8-41C2-EB1F-9946F944E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grpSp>
        <p:nvGrpSpPr>
          <p:cNvPr id="40" name="Group 16"/>
          <p:cNvGrpSpPr/>
          <p:nvPr/>
        </p:nvGrpSpPr>
        <p:grpSpPr>
          <a:xfrm>
            <a:off x="8890238" y="1820089"/>
            <a:ext cx="8497626" cy="781200"/>
            <a:chOff x="0" y="0"/>
            <a:chExt cx="1849401" cy="183966"/>
          </a:xfrm>
        </p:grpSpPr>
        <p:sp>
          <p:nvSpPr>
            <p:cNvPr id="41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43" name="Group 16"/>
          <p:cNvGrpSpPr/>
          <p:nvPr/>
        </p:nvGrpSpPr>
        <p:grpSpPr>
          <a:xfrm>
            <a:off x="748365" y="4610100"/>
            <a:ext cx="9691035" cy="758894"/>
            <a:chOff x="0" y="0"/>
            <a:chExt cx="1849401" cy="183966"/>
          </a:xfrm>
        </p:grpSpPr>
        <p:sp>
          <p:nvSpPr>
            <p:cNvPr id="44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34" name="Group 14"/>
          <p:cNvGrpSpPr/>
          <p:nvPr/>
        </p:nvGrpSpPr>
        <p:grpSpPr>
          <a:xfrm>
            <a:off x="1604262" y="2528691"/>
            <a:ext cx="5638800" cy="1071327"/>
            <a:chOff x="0" y="0"/>
            <a:chExt cx="670780" cy="907205"/>
          </a:xfrm>
        </p:grpSpPr>
        <p:sp>
          <p:nvSpPr>
            <p:cNvPr id="3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83B3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49" name="TextBox 40">
            <a:extLst>
              <a:ext uri="{FF2B5EF4-FFF2-40B4-BE49-F238E27FC236}">
                <a16:creationId xmlns="" xmlns:a16="http://schemas.microsoft.com/office/drawing/2014/main" id="{3A3EA4CB-39AD-84D8-638F-E10CD3C4AB29}"/>
              </a:ext>
            </a:extLst>
          </p:cNvPr>
          <p:cNvSpPr txBox="1"/>
          <p:nvPr/>
        </p:nvSpPr>
        <p:spPr>
          <a:xfrm>
            <a:off x="1133669" y="2884303"/>
            <a:ext cx="6579986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ru-RU" sz="2800" dirty="0" smtClean="0">
                <a:solidFill>
                  <a:srgbClr val="FFFFFF"/>
                </a:solidFill>
                <a:ea typeface="Montserrat"/>
                <a:cs typeface="Times New Roman" panose="02020603050405020304" pitchFamily="18" charset="0"/>
                <a:sym typeface="Montserrat"/>
              </a:rPr>
              <a:t>Амнистия не применяется</a:t>
            </a:r>
            <a:endParaRPr lang="en-US" sz="2800" dirty="0">
              <a:solidFill>
                <a:srgbClr val="FFFFFF"/>
              </a:solidFill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50" name="Правая фигурная скобка 49"/>
          <p:cNvSpPr/>
          <p:nvPr/>
        </p:nvSpPr>
        <p:spPr>
          <a:xfrm rot="10800000">
            <a:off x="8184247" y="1790700"/>
            <a:ext cx="502551" cy="2598040"/>
          </a:xfrm>
          <a:prstGeom prst="rightBrac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84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0">
            <a:extLst>
              <a:ext uri="{FF2B5EF4-FFF2-40B4-BE49-F238E27FC236}">
                <a16:creationId xmlns="" xmlns:a16="http://schemas.microsoft.com/office/drawing/2014/main" id="{3A3EA4CB-39AD-84D8-638F-E10CD3C4AB29}"/>
              </a:ext>
            </a:extLst>
          </p:cNvPr>
          <p:cNvSpPr txBox="1"/>
          <p:nvPr/>
        </p:nvSpPr>
        <p:spPr>
          <a:xfrm>
            <a:off x="9158188" y="2011362"/>
            <a:ext cx="7961723" cy="343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Налогоплательщик не отказался от дробления бизнеса в 2025 - 2026 года</a:t>
            </a:r>
          </a:p>
        </p:txBody>
      </p:sp>
      <p:grpSp>
        <p:nvGrpSpPr>
          <p:cNvPr id="61" name="Group 16"/>
          <p:cNvGrpSpPr/>
          <p:nvPr/>
        </p:nvGrpSpPr>
        <p:grpSpPr>
          <a:xfrm>
            <a:off x="8890238" y="2710123"/>
            <a:ext cx="8497626" cy="781686"/>
            <a:chOff x="0" y="0"/>
            <a:chExt cx="1849401" cy="183966"/>
          </a:xfrm>
        </p:grpSpPr>
        <p:sp>
          <p:nvSpPr>
            <p:cNvPr id="62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64" name="TextBox 40">
            <a:extLst>
              <a:ext uri="{FF2B5EF4-FFF2-40B4-BE49-F238E27FC236}">
                <a16:creationId xmlns="" xmlns:a16="http://schemas.microsoft.com/office/drawing/2014/main" id="{3A3EA4CB-39AD-84D8-638F-E10CD3C4AB29}"/>
              </a:ext>
            </a:extLst>
          </p:cNvPr>
          <p:cNvSpPr txBox="1"/>
          <p:nvPr/>
        </p:nvSpPr>
        <p:spPr>
          <a:xfrm>
            <a:off x="8870185" y="2892706"/>
            <a:ext cx="8242860" cy="343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Дробление бизнеса выявлено за периоды 2021 года и ранее</a:t>
            </a:r>
          </a:p>
        </p:txBody>
      </p:sp>
      <p:grpSp>
        <p:nvGrpSpPr>
          <p:cNvPr id="65" name="Group 16"/>
          <p:cNvGrpSpPr/>
          <p:nvPr/>
        </p:nvGrpSpPr>
        <p:grpSpPr>
          <a:xfrm>
            <a:off x="8890238" y="3607605"/>
            <a:ext cx="8497626" cy="781200"/>
            <a:chOff x="0" y="0"/>
            <a:chExt cx="1849401" cy="183966"/>
          </a:xfrm>
        </p:grpSpPr>
        <p:sp>
          <p:nvSpPr>
            <p:cNvPr id="66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68" name="TextBox 40">
            <a:extLst>
              <a:ext uri="{FF2B5EF4-FFF2-40B4-BE49-F238E27FC236}">
                <a16:creationId xmlns="" xmlns:a16="http://schemas.microsoft.com/office/drawing/2014/main" id="{3A3EA4CB-39AD-84D8-638F-E10CD3C4AB29}"/>
              </a:ext>
            </a:extLst>
          </p:cNvPr>
          <p:cNvSpPr txBox="1"/>
          <p:nvPr/>
        </p:nvSpPr>
        <p:spPr>
          <a:xfrm>
            <a:off x="9017620" y="3579272"/>
            <a:ext cx="8242860" cy="715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Решение по результатам налоговой проверки за налоговые периоды 2022-2024 </a:t>
            </a:r>
            <a:r>
              <a:rPr lang="ru-RU" sz="1900" b="1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вступило 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в силу до 12.07.2024</a:t>
            </a:r>
          </a:p>
        </p:txBody>
      </p:sp>
      <p:grpSp>
        <p:nvGrpSpPr>
          <p:cNvPr id="69" name="Group 14"/>
          <p:cNvGrpSpPr/>
          <p:nvPr/>
        </p:nvGrpSpPr>
        <p:grpSpPr>
          <a:xfrm>
            <a:off x="11523212" y="6712084"/>
            <a:ext cx="5638800" cy="1071327"/>
            <a:chOff x="0" y="0"/>
            <a:chExt cx="670780" cy="907205"/>
          </a:xfrm>
        </p:grpSpPr>
        <p:sp>
          <p:nvSpPr>
            <p:cNvPr id="70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83B3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242040" y="4622244"/>
            <a:ext cx="876643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НДФЛ и страховые 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взносы, </a:t>
            </a:r>
            <a:r>
              <a:rPr lang="ru-RU" sz="1900" b="1" dirty="0" err="1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доначисленные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 в связи с занижением (сокрытием) заработной платы (не связаны с дроблением бизнеса)</a:t>
            </a:r>
          </a:p>
        </p:txBody>
      </p:sp>
      <p:grpSp>
        <p:nvGrpSpPr>
          <p:cNvPr id="72" name="Group 16"/>
          <p:cNvGrpSpPr/>
          <p:nvPr/>
        </p:nvGrpSpPr>
        <p:grpSpPr>
          <a:xfrm>
            <a:off x="735469" y="5527241"/>
            <a:ext cx="9703931" cy="813600"/>
            <a:chOff x="0" y="0"/>
            <a:chExt cx="1849401" cy="183966"/>
          </a:xfrm>
        </p:grpSpPr>
        <p:sp>
          <p:nvSpPr>
            <p:cNvPr id="73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878306" y="5590268"/>
            <a:ext cx="962760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Налог на </a:t>
            </a:r>
            <a:r>
              <a:rPr lang="ru-RU" sz="1900" b="1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прибыль, </a:t>
            </a:r>
            <a:r>
              <a:rPr lang="ru-RU" sz="1900" b="1" dirty="0" err="1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доначисленный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 участникам </a:t>
            </a:r>
            <a:r>
              <a:rPr lang="ru-RU" sz="1900" b="1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схемы, 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применяющим ОСНО (НДФЛ для ИП), в связи с занижением (сокрытием) выручки </a:t>
            </a:r>
            <a:r>
              <a:rPr lang="ru-RU" sz="1900" b="1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не связаны с дроблением бизнеса)</a:t>
            </a:r>
          </a:p>
        </p:txBody>
      </p:sp>
      <p:grpSp>
        <p:nvGrpSpPr>
          <p:cNvPr id="76" name="Group 16"/>
          <p:cNvGrpSpPr/>
          <p:nvPr/>
        </p:nvGrpSpPr>
        <p:grpSpPr>
          <a:xfrm>
            <a:off x="770962" y="6438900"/>
            <a:ext cx="9668438" cy="821785"/>
            <a:chOff x="0" y="0"/>
            <a:chExt cx="1849401" cy="183966"/>
          </a:xfrm>
        </p:grpSpPr>
        <p:sp>
          <p:nvSpPr>
            <p:cNvPr id="7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053258" y="6502969"/>
            <a:ext cx="9144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Налоги по спец. режимам (УСН, ЕСХН), </a:t>
            </a:r>
            <a:r>
              <a:rPr lang="ru-RU" sz="1900" b="1" dirty="0" err="1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доначисленные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 участникам схемы, в связи с занижением (сокрытием) выручки (доходов) (не связаны с дроблением бизнеса)</a:t>
            </a:r>
          </a:p>
        </p:txBody>
      </p:sp>
      <p:grpSp>
        <p:nvGrpSpPr>
          <p:cNvPr id="79" name="Group 16"/>
          <p:cNvGrpSpPr/>
          <p:nvPr/>
        </p:nvGrpSpPr>
        <p:grpSpPr>
          <a:xfrm>
            <a:off x="776629" y="7410747"/>
            <a:ext cx="9662771" cy="707164"/>
            <a:chOff x="0" y="0"/>
            <a:chExt cx="1849401" cy="183966"/>
          </a:xfrm>
        </p:grpSpPr>
        <p:sp>
          <p:nvSpPr>
            <p:cNvPr id="80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82" name="Group 16"/>
          <p:cNvGrpSpPr/>
          <p:nvPr/>
        </p:nvGrpSpPr>
        <p:grpSpPr>
          <a:xfrm>
            <a:off x="770961" y="8270515"/>
            <a:ext cx="9668439" cy="701846"/>
            <a:chOff x="0" y="0"/>
            <a:chExt cx="1849401" cy="183966"/>
          </a:xfrm>
        </p:grpSpPr>
        <p:sp>
          <p:nvSpPr>
            <p:cNvPr id="83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00" name="Group 16"/>
          <p:cNvGrpSpPr/>
          <p:nvPr/>
        </p:nvGrpSpPr>
        <p:grpSpPr>
          <a:xfrm>
            <a:off x="775171" y="9160096"/>
            <a:ext cx="9664229" cy="708785"/>
            <a:chOff x="0" y="0"/>
            <a:chExt cx="1849401" cy="183966"/>
          </a:xfrm>
        </p:grpSpPr>
        <p:sp>
          <p:nvSpPr>
            <p:cNvPr id="101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49401" cy="183966"/>
            </a:xfrm>
            <a:custGeom>
              <a:avLst/>
              <a:gdLst/>
              <a:ahLst/>
              <a:cxnLst/>
              <a:rect l="l" t="t" r="r" b="b"/>
              <a:pathLst>
                <a:path w="1849401" h="183966">
                  <a:moveTo>
                    <a:pt x="22932" y="0"/>
                  </a:moveTo>
                  <a:lnTo>
                    <a:pt x="1826469" y="0"/>
                  </a:lnTo>
                  <a:cubicBezTo>
                    <a:pt x="1832551" y="0"/>
                    <a:pt x="1838384" y="2416"/>
                    <a:pt x="1842685" y="6717"/>
                  </a:cubicBezTo>
                  <a:cubicBezTo>
                    <a:pt x="1846985" y="11017"/>
                    <a:pt x="1849401" y="16850"/>
                    <a:pt x="1849401" y="22932"/>
                  </a:cubicBezTo>
                  <a:lnTo>
                    <a:pt x="1849401" y="161034"/>
                  </a:lnTo>
                  <a:cubicBezTo>
                    <a:pt x="1849401" y="173699"/>
                    <a:pt x="1839134" y="183966"/>
                    <a:pt x="1826469" y="183966"/>
                  </a:cubicBezTo>
                  <a:lnTo>
                    <a:pt x="22932" y="183966"/>
                  </a:lnTo>
                  <a:cubicBezTo>
                    <a:pt x="10267" y="183966"/>
                    <a:pt x="0" y="173699"/>
                    <a:pt x="0" y="161034"/>
                  </a:cubicBezTo>
                  <a:lnTo>
                    <a:pt x="0" y="22932"/>
                  </a:lnTo>
                  <a:cubicBezTo>
                    <a:pt x="0" y="10267"/>
                    <a:pt x="10267" y="0"/>
                    <a:pt x="22932" y="0"/>
                  </a:cubicBezTo>
                  <a:close/>
                </a:path>
              </a:pathLst>
            </a:custGeom>
            <a:solidFill>
              <a:srgbClr val="1CAB98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TextBox 18"/>
            <p:cNvSpPr txBox="1"/>
            <p:nvPr/>
          </p:nvSpPr>
          <p:spPr>
            <a:xfrm>
              <a:off x="0" y="19050"/>
              <a:ext cx="1849401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106" name="TextBox 40">
            <a:extLst>
              <a:ext uri="{FF2B5EF4-FFF2-40B4-BE49-F238E27FC236}">
                <a16:creationId xmlns="" xmlns:a16="http://schemas.microsoft.com/office/drawing/2014/main" id="{3A3EA4CB-39AD-84D8-638F-E10CD3C4AB29}"/>
              </a:ext>
            </a:extLst>
          </p:cNvPr>
          <p:cNvSpPr txBox="1"/>
          <p:nvPr/>
        </p:nvSpPr>
        <p:spPr>
          <a:xfrm>
            <a:off x="11150991" y="6849792"/>
            <a:ext cx="6579986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ru-RU" sz="2800" dirty="0">
                <a:solidFill>
                  <a:srgbClr val="FFFFFF"/>
                </a:solidFill>
                <a:ea typeface="Montserrat"/>
                <a:cs typeface="Times New Roman" panose="02020603050405020304" pitchFamily="18" charset="0"/>
                <a:sym typeface="Montserrat"/>
              </a:rPr>
              <a:t>Амнистия </a:t>
            </a:r>
            <a:r>
              <a:rPr lang="ru-RU" sz="2800" dirty="0">
                <a:solidFill>
                  <a:srgbClr val="FFFFFF"/>
                </a:solidFill>
                <a:ea typeface="Montserrat"/>
                <a:cs typeface="Times New Roman" panose="02020603050405020304" pitchFamily="18" charset="0"/>
              </a:rPr>
              <a:t>не распространяется </a:t>
            </a:r>
            <a:endParaRPr lang="en-US" sz="2800" dirty="0">
              <a:solidFill>
                <a:srgbClr val="FFFFFF"/>
              </a:solidFill>
              <a:ea typeface="Montserrat"/>
              <a:cs typeface="Times New Roman" panose="02020603050405020304" pitchFamily="18" charset="0"/>
            </a:endParaRPr>
          </a:p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ru-RU" sz="2800" dirty="0">
                <a:solidFill>
                  <a:srgbClr val="FFFFFF"/>
                </a:solidFill>
                <a:ea typeface="Montserrat"/>
                <a:cs typeface="Times New Roman" panose="02020603050405020304" pitchFamily="18" charset="0"/>
              </a:rPr>
              <a:t>на налоги (страховые взносы)</a:t>
            </a:r>
          </a:p>
        </p:txBody>
      </p:sp>
      <p:sp>
        <p:nvSpPr>
          <p:cNvPr id="107" name="Правая фигурная скобка 106"/>
          <p:cNvSpPr/>
          <p:nvPr/>
        </p:nvSpPr>
        <p:spPr>
          <a:xfrm>
            <a:off x="10720250" y="4553895"/>
            <a:ext cx="404950" cy="5314986"/>
          </a:xfrm>
          <a:prstGeom prst="rightBrac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84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0359" y="7365558"/>
            <a:ext cx="98297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Страховые взносы </a:t>
            </a:r>
            <a:r>
              <a:rPr lang="ru-RU" sz="1900" b="1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(дробление бизнеса в 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целях получения лицами статуса </a:t>
            </a:r>
            <a:r>
              <a:rPr lang="ru-RU" sz="1900" b="1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малого </a:t>
            </a:r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и среднего предпринимательства для применения пониженного тарифа страховых взносов)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0961" y="8248346"/>
            <a:ext cx="966843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НДС в связи с применением льгот в сфере общественного питания (дробление бизнеса в целях не превышения выручки 2 млрд рублей в год)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93711" y="9175934"/>
            <a:ext cx="966309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Налог на добычу полезных ископаемых (дробление бизнеса с целью занижения себестоимости полезного ископаемого)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8686800" y="608945"/>
            <a:ext cx="9044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Исключения при амнистии</a:t>
            </a:r>
            <a:endParaRPr lang="ru-RU" sz="32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D10F6D86-3E27-F580-0707-1F797DC42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 rot="5400000">
            <a:off x="12083389" y="3235278"/>
            <a:ext cx="790575" cy="790575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D10F6D86-3E27-F580-0707-1F797DC42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 rot="5400000">
            <a:off x="4028645" y="3215089"/>
            <a:ext cx="790575" cy="790575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6539335"/>
            <a:ext cx="18288000" cy="8102790"/>
            <a:chOff x="0" y="0"/>
            <a:chExt cx="4816593" cy="2134068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134068"/>
            </a:xfrm>
            <a:custGeom>
              <a:avLst/>
              <a:gdLst/>
              <a:ahLst/>
              <a:cxnLst/>
              <a:rect l="l" t="t" r="r" b="b"/>
              <a:pathLst>
                <a:path w="4816592" h="2134068">
                  <a:moveTo>
                    <a:pt x="0" y="0"/>
                  </a:moveTo>
                  <a:lnTo>
                    <a:pt x="4816592" y="0"/>
                  </a:lnTo>
                  <a:lnTo>
                    <a:pt x="4816592" y="2134068"/>
                  </a:lnTo>
                  <a:lnTo>
                    <a:pt x="0" y="2134068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08A088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9050"/>
              <a:ext cx="4816593" cy="2115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39765817-8B24-592F-9921-52BB00A1B58E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31" name="Freeform 27">
              <a:extLst>
                <a:ext uri="{FF2B5EF4-FFF2-40B4-BE49-F238E27FC236}">
                  <a16:creationId xmlns="" xmlns:a16="http://schemas.microsoft.com/office/drawing/2014/main" id="{21127D4C-8742-A3DE-DEDB-C9A5B50CE6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2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32" name="Рисунок 31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4BFB5C29-4E4C-33F1-308F-EAA1BEB7B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8686800" y="608945"/>
            <a:ext cx="9296400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Добровольный отказ от выявленных схем, </a:t>
            </a:r>
          </a:p>
          <a:p>
            <a:pPr algn="ctr" defTabSz="685727">
              <a:spcAft>
                <a:spcPts val="408"/>
              </a:spcAft>
            </a:pP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в </a:t>
            </a:r>
            <a:r>
              <a:rPr lang="ru-RU" sz="3200" b="1" spc="-193" dirty="0" err="1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т.ч</a:t>
            </a: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. по «дроблению»  бизнеса</a:t>
            </a:r>
            <a:endParaRPr lang="ru-RU" sz="32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</a:endParaRPr>
          </a:p>
        </p:txBody>
      </p:sp>
      <p:sp>
        <p:nvSpPr>
          <p:cNvPr id="64" name="TextBox 16"/>
          <p:cNvSpPr txBox="1"/>
          <p:nvPr/>
        </p:nvSpPr>
        <p:spPr>
          <a:xfrm>
            <a:off x="12496800" y="3481249"/>
            <a:ext cx="3217387" cy="104883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387"/>
              </a:lnSpc>
            </a:pPr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13644716" y="4167883"/>
            <a:ext cx="33309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pc="-92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</a:rPr>
              <a:t>В случае приближения к предельным значениям показателей</a:t>
            </a:r>
          </a:p>
        </p:txBody>
      </p:sp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5329F922-3B8B-AB5A-C384-E97A42E41D58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03241" y="7917513"/>
            <a:ext cx="685625" cy="693886"/>
          </a:xfrm>
          <a:prstGeom prst="rect">
            <a:avLst/>
          </a:prstGeom>
        </p:spPr>
      </p:pic>
      <p:grpSp>
        <p:nvGrpSpPr>
          <p:cNvPr id="42" name="Group 14"/>
          <p:cNvGrpSpPr/>
          <p:nvPr/>
        </p:nvGrpSpPr>
        <p:grpSpPr>
          <a:xfrm>
            <a:off x="1306024" y="6463935"/>
            <a:ext cx="14408163" cy="623973"/>
            <a:chOff x="0" y="0"/>
            <a:chExt cx="670780" cy="907205"/>
          </a:xfrm>
        </p:grpSpPr>
        <p:sp>
          <p:nvSpPr>
            <p:cNvPr id="43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73" name="TextBox 25"/>
          <p:cNvSpPr txBox="1"/>
          <p:nvPr/>
        </p:nvSpPr>
        <p:spPr>
          <a:xfrm>
            <a:off x="6662119" y="5820911"/>
            <a:ext cx="2481879" cy="297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УСН 1,2,3 …</a:t>
            </a:r>
            <a:endParaRPr lang="en-US" sz="2400" spc="-92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45" name="Group 14"/>
          <p:cNvGrpSpPr/>
          <p:nvPr/>
        </p:nvGrpSpPr>
        <p:grpSpPr>
          <a:xfrm>
            <a:off x="1306025" y="2294377"/>
            <a:ext cx="5932975" cy="1071327"/>
            <a:chOff x="0" y="0"/>
            <a:chExt cx="670780" cy="907205"/>
          </a:xfrm>
        </p:grpSpPr>
        <p:sp>
          <p:nvSpPr>
            <p:cNvPr id="46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B867B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564353" y="6471324"/>
            <a:ext cx="1196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Пути добровольного отказа от применения схемы «дробления» бизнеса:</a:t>
            </a:r>
            <a:endParaRPr lang="en-US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276202" y="2293982"/>
            <a:ext cx="9144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Выявление налоговым органом </a:t>
            </a:r>
          </a:p>
          <a:p>
            <a:pPr lvl="0" algn="ctr"/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признаков </a:t>
            </a:r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применения схемы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352597" y="4051660"/>
            <a:ext cx="5886403" cy="20607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Комиссия по побуждению налогоплательщика к добровольному отказу от применения схем на основании Уведомления о вызове налогоплательщика в налоговый орган в соответствии с пп.4 п.1 ст. 31 НК РФ</a:t>
            </a: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1425133" y="7433671"/>
            <a:ext cx="5997600" cy="27288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Без изменения организационной структуры бизнеса</a:t>
            </a:r>
            <a:r>
              <a:rPr lang="en-US" b="1" dirty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- переход формально самостоятельных участников дробления бизнеса на общую систему налогообложения; 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- перевод всей деятельности на одно из лиц группы</a:t>
            </a: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9509945" y="7406441"/>
            <a:ext cx="5997957" cy="272923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С изменением организационной структуры бизнеса</a:t>
            </a:r>
            <a:r>
              <a:rPr lang="en-US" b="1" dirty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- объединение формально самостоятельных юридических лиц в одно юридическое лицо; </a:t>
            </a:r>
          </a:p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- полное отчуждение акций (долей) юридических лиц, входящих в группу лиц, иным независимым лицам. При этом группа лиц перестает вести деятельность как единый хозяйствующий субъект</a:t>
            </a:r>
            <a:endParaRPr lang="en-US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88" name="Рисунок 87">
            <a:extLst>
              <a:ext uri="{FF2B5EF4-FFF2-40B4-BE49-F238E27FC236}">
                <a16:creationId xmlns="" xmlns:a16="http://schemas.microsoft.com/office/drawing/2014/main" id="{5329F922-3B8B-AB5A-C384-E97A42E41D58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8203241" y="8883201"/>
            <a:ext cx="685625" cy="693886"/>
          </a:xfrm>
          <a:prstGeom prst="rect">
            <a:avLst/>
          </a:prstGeom>
        </p:spPr>
      </p:pic>
      <p:sp>
        <p:nvSpPr>
          <p:cNvPr id="71" name="Скругленный прямоугольник 70"/>
          <p:cNvSpPr/>
          <p:nvPr/>
        </p:nvSpPr>
        <p:spPr>
          <a:xfrm>
            <a:off x="9509945" y="4051660"/>
            <a:ext cx="5997957" cy="20607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Принятие решения о добровольном отказе от применения схем путем предоставления уточненных налоговых деклараций и уплаты соответствующих налогов</a:t>
            </a:r>
          </a:p>
        </p:txBody>
      </p:sp>
      <p:grpSp>
        <p:nvGrpSpPr>
          <p:cNvPr id="90" name="Group 14"/>
          <p:cNvGrpSpPr/>
          <p:nvPr/>
        </p:nvGrpSpPr>
        <p:grpSpPr>
          <a:xfrm>
            <a:off x="9483096" y="2294377"/>
            <a:ext cx="5932975" cy="1071327"/>
            <a:chOff x="0" y="0"/>
            <a:chExt cx="670780" cy="907205"/>
          </a:xfrm>
        </p:grpSpPr>
        <p:sp>
          <p:nvSpPr>
            <p:cNvPr id="91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B867B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9114657" y="2274020"/>
            <a:ext cx="67280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Самостоятельное выявление рисков </a:t>
            </a:r>
            <a:endParaRPr lang="ru-RU" sz="28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lvl="0" algn="ctr"/>
            <a:r>
              <a:rPr lang="ru-RU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048987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83514" y="-277355"/>
            <a:ext cx="10837192" cy="10841710"/>
          </a:xfrm>
          <a:custGeom>
            <a:avLst/>
            <a:gdLst/>
            <a:ahLst/>
            <a:cxnLst/>
            <a:rect l="l" t="t" r="r" b="b"/>
            <a:pathLst>
              <a:path w="10837192" h="10841710">
                <a:moveTo>
                  <a:pt x="0" y="0"/>
                </a:moveTo>
                <a:lnTo>
                  <a:pt x="10837193" y="0"/>
                </a:lnTo>
                <a:lnTo>
                  <a:pt x="10837193" y="10841710"/>
                </a:lnTo>
                <a:lnTo>
                  <a:pt x="0" y="10841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3" name="Group 3"/>
          <p:cNvGrpSpPr/>
          <p:nvPr/>
        </p:nvGrpSpPr>
        <p:grpSpPr>
          <a:xfrm rot="374770">
            <a:off x="-1591130" y="5102593"/>
            <a:ext cx="20251759" cy="19559863"/>
            <a:chOff x="0" y="0"/>
            <a:chExt cx="5333797" cy="515156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333797" cy="5151569"/>
            </a:xfrm>
            <a:custGeom>
              <a:avLst/>
              <a:gdLst/>
              <a:ahLst/>
              <a:cxnLst/>
              <a:rect l="l" t="t" r="r" b="b"/>
              <a:pathLst>
                <a:path w="5333797" h="5151569">
                  <a:moveTo>
                    <a:pt x="0" y="0"/>
                  </a:moveTo>
                  <a:lnTo>
                    <a:pt x="5333797" y="0"/>
                  </a:lnTo>
                  <a:lnTo>
                    <a:pt x="5333797" y="5151569"/>
                  </a:lnTo>
                  <a:lnTo>
                    <a:pt x="0" y="5151569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08A088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5333797" cy="51325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646227" y="4182776"/>
            <a:ext cx="14995547" cy="1086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20"/>
              </a:lnSpc>
            </a:pPr>
            <a:r>
              <a:rPr lang="en-US" sz="8000" b="1" spc="-336" dirty="0" err="1">
                <a:solidFill>
                  <a:srgbClr val="3160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Спасибо</a:t>
            </a:r>
            <a:r>
              <a:rPr lang="en-US" sz="8000" b="1" spc="-336" dirty="0">
                <a:solidFill>
                  <a:srgbClr val="3160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8000" b="1" spc="-336" dirty="0" err="1">
                <a:solidFill>
                  <a:srgbClr val="3160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</a:t>
            </a:r>
            <a:r>
              <a:rPr lang="en-US" sz="8000" b="1" spc="-336" dirty="0">
                <a:solidFill>
                  <a:srgbClr val="3160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8000" b="1" spc="-336" dirty="0" err="1">
                <a:solidFill>
                  <a:srgbClr val="3160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внимание</a:t>
            </a:r>
            <a:r>
              <a:rPr lang="en-US" sz="8000" b="1" spc="-336" dirty="0">
                <a:solidFill>
                  <a:srgbClr val="3160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!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F394A33D-E476-E173-B68F-D1F698E1FC89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9" name="Freeform 27">
              <a:extLst>
                <a:ext uri="{FF2B5EF4-FFF2-40B4-BE49-F238E27FC236}">
                  <a16:creationId xmlns="" xmlns:a16="http://schemas.microsoft.com/office/drawing/2014/main" id="{FF415B7B-DFF4-4BD8-A90A-6DCBB4351A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10" name="Рисунок 9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0D8F2834-5BA5-45BF-33F4-26B80C6E2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">
            <a:extLst>
              <a:ext uri="{FF2B5EF4-FFF2-40B4-BE49-F238E27FC236}">
                <a16:creationId xmlns="" xmlns:a16="http://schemas.microsoft.com/office/drawing/2014/main" id="{EE9AB6F0-34E6-8B24-0D4F-247C271D7D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386856" y="7073143"/>
            <a:ext cx="5184699" cy="5039855"/>
          </a:xfrm>
          <a:custGeom>
            <a:avLst/>
            <a:gdLst/>
            <a:ahLst/>
            <a:cxnLst/>
            <a:rect l="l" t="t" r="r" b="b"/>
            <a:pathLst>
              <a:path w="10837192" h="10841710">
                <a:moveTo>
                  <a:pt x="0" y="0"/>
                </a:moveTo>
                <a:lnTo>
                  <a:pt x="10837192" y="0"/>
                </a:lnTo>
                <a:lnTo>
                  <a:pt x="10837192" y="10841710"/>
                </a:lnTo>
                <a:lnTo>
                  <a:pt x="0" y="10841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1" name="TextBox 21"/>
          <p:cNvSpPr txBox="1"/>
          <p:nvPr/>
        </p:nvSpPr>
        <p:spPr>
          <a:xfrm>
            <a:off x="9190784" y="728197"/>
            <a:ext cx="842047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83"/>
              </a:lnSpc>
            </a:pP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  <a:sym typeface="Montserrat Bold"/>
              </a:rPr>
              <a:t>Виды мероприятий налогового контроля</a:t>
            </a:r>
            <a:endParaRPr lang="en-US" sz="32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171483" y="7047596"/>
            <a:ext cx="3310413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6"/>
              </a:lnSpc>
            </a:pPr>
            <a:r>
              <a:rPr lang="ru-RU" sz="2400" b="1" spc="-100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Заголовок</a:t>
            </a:r>
            <a:endParaRPr lang="en-US" sz="2400" b="1" spc="-100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606305" y="3836929"/>
            <a:ext cx="3902585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6"/>
              </a:lnSpc>
            </a:pPr>
            <a:r>
              <a:rPr lang="ru-RU" sz="2400" b="1" spc="-100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Заголовок </a:t>
            </a:r>
            <a:endParaRPr lang="en-US" sz="2400" b="1" spc="-100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1606305" y="7801486"/>
            <a:ext cx="3314986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6"/>
              </a:lnSpc>
            </a:pPr>
            <a:r>
              <a:rPr lang="ru-RU" sz="2400" b="1" spc="-100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Заголовок</a:t>
            </a:r>
            <a:endParaRPr lang="en-US" sz="2400" b="1" spc="-100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171483" y="7479679"/>
            <a:ext cx="5708731" cy="262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ru-RU" sz="15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Основной текст</a:t>
            </a:r>
            <a:endParaRPr lang="en-US" sz="15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179697" y="4269013"/>
            <a:ext cx="5102560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ru-RU" sz="15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Основной текст</a:t>
            </a:r>
            <a:endParaRPr lang="en-US" sz="15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Freeform 2">
            <a:extLst>
              <a:ext uri="{FF2B5EF4-FFF2-40B4-BE49-F238E27FC236}">
                <a16:creationId xmlns="" xmlns:a16="http://schemas.microsoft.com/office/drawing/2014/main" id="{B180DDBA-D5C8-CD04-BF0B-D026D75183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695650" y="-1780599"/>
            <a:ext cx="5184699" cy="5039855"/>
          </a:xfrm>
          <a:custGeom>
            <a:avLst/>
            <a:gdLst/>
            <a:ahLst/>
            <a:cxnLst/>
            <a:rect l="l" t="t" r="r" b="b"/>
            <a:pathLst>
              <a:path w="10837192" h="10841710">
                <a:moveTo>
                  <a:pt x="0" y="0"/>
                </a:moveTo>
                <a:lnTo>
                  <a:pt x="10837192" y="0"/>
                </a:lnTo>
                <a:lnTo>
                  <a:pt x="10837192" y="10841710"/>
                </a:lnTo>
                <a:lnTo>
                  <a:pt x="0" y="10841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785AC9D5-73EB-E911-FF11-B51E13243F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79697" y="2755592"/>
            <a:ext cx="790575" cy="8096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7905ABA-DD73-B21A-4412-82D1583407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2676" y="5899372"/>
            <a:ext cx="790575" cy="800100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3EEBB80C-206D-C153-9197-72C4785AFC41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14" name="Freeform 27">
              <a:extLst>
                <a:ext uri="{FF2B5EF4-FFF2-40B4-BE49-F238E27FC236}">
                  <a16:creationId xmlns="" xmlns:a16="http://schemas.microsoft.com/office/drawing/2014/main" id="{3A207707-CEF7-4CA8-378A-66C8D86687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15" name="Рисунок 14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D83CD46F-708A-AEE8-F549-FFE3AAA5C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26" name="Скругленный прямоугольник 225"/>
          <p:cNvSpPr/>
          <p:nvPr/>
        </p:nvSpPr>
        <p:spPr>
          <a:xfrm>
            <a:off x="2750251" y="2662646"/>
            <a:ext cx="2948400" cy="10464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Истребование документов </a:t>
            </a:r>
          </a:p>
          <a:p>
            <a:pPr algn="ctr" defTabSz="914400"/>
            <a:r>
              <a:rPr lang="ru-RU" dirty="0" smtClean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(п.7 ст. 88 НК РФ) </a:t>
            </a:r>
            <a:endParaRPr lang="ru-RU" dirty="0">
              <a:solidFill>
                <a:srgbClr val="1F497D">
                  <a:lumMod val="50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227" name="TextBox 21"/>
          <p:cNvSpPr txBox="1"/>
          <p:nvPr/>
        </p:nvSpPr>
        <p:spPr>
          <a:xfrm>
            <a:off x="4133824" y="1752991"/>
            <a:ext cx="337387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83"/>
              </a:lnSpc>
            </a:pPr>
            <a:r>
              <a:rPr lang="ru-RU" sz="2800" b="1" spc="-193" dirty="0" smtClean="0">
                <a:solidFill>
                  <a:srgbClr val="223233"/>
                </a:solidFill>
                <a:ea typeface="Montserrat Bold"/>
                <a:cs typeface="Montserrat Bold"/>
                <a:sym typeface="Montserrat Bold"/>
              </a:rPr>
              <a:t>В рамках проверок</a:t>
            </a:r>
            <a:endParaRPr lang="en-US" sz="2800" b="1" spc="-193" dirty="0">
              <a:solidFill>
                <a:srgbClr val="223233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28" name="Скругленный прямоугольник 227"/>
          <p:cNvSpPr/>
          <p:nvPr/>
        </p:nvSpPr>
        <p:spPr>
          <a:xfrm>
            <a:off x="5793706" y="2661933"/>
            <a:ext cx="2948101" cy="10471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Привлечение специалистов</a:t>
            </a:r>
          </a:p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(ст. 96,97 НК РФ)</a:t>
            </a:r>
          </a:p>
        </p:txBody>
      </p:sp>
      <p:sp>
        <p:nvSpPr>
          <p:cNvPr id="230" name="Скругленный прямоугольник 229"/>
          <p:cNvSpPr/>
          <p:nvPr/>
        </p:nvSpPr>
        <p:spPr>
          <a:xfrm>
            <a:off x="2750251" y="3859319"/>
            <a:ext cx="2948400" cy="1047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Проведение осмотра </a:t>
            </a:r>
            <a:b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(п.1 ст. 92 НК РФ)</a:t>
            </a:r>
          </a:p>
        </p:txBody>
      </p:sp>
      <p:sp>
        <p:nvSpPr>
          <p:cNvPr id="231" name="Скругленный прямоугольник 230"/>
          <p:cNvSpPr/>
          <p:nvPr/>
        </p:nvSpPr>
        <p:spPr>
          <a:xfrm>
            <a:off x="5790295" y="3863646"/>
            <a:ext cx="2948101" cy="1047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Уведомление о вызове для дачи пояснений</a:t>
            </a:r>
          </a:p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пп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. 4 п. 1 ст. 31)</a:t>
            </a:r>
          </a:p>
        </p:txBody>
      </p:sp>
      <p:sp>
        <p:nvSpPr>
          <p:cNvPr id="232" name="Скругленный прямоугольник 231"/>
          <p:cNvSpPr/>
          <p:nvPr/>
        </p:nvSpPr>
        <p:spPr>
          <a:xfrm>
            <a:off x="2750251" y="5133901"/>
            <a:ext cx="2948400" cy="1047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«Встречная проверка» </a:t>
            </a:r>
          </a:p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(ст. 93.1 НК РФ)</a:t>
            </a:r>
          </a:p>
        </p:txBody>
      </p:sp>
      <p:sp>
        <p:nvSpPr>
          <p:cNvPr id="233" name="Скругленный прямоугольник 232"/>
          <p:cNvSpPr/>
          <p:nvPr/>
        </p:nvSpPr>
        <p:spPr>
          <a:xfrm>
            <a:off x="5789996" y="5136848"/>
            <a:ext cx="2948400" cy="1047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Допрос свидетелей</a:t>
            </a:r>
          </a:p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(ст. 90 НК РФ)</a:t>
            </a:r>
          </a:p>
        </p:txBody>
      </p:sp>
      <p:sp>
        <p:nvSpPr>
          <p:cNvPr id="234" name="Скругленный прямоугольник 233"/>
          <p:cNvSpPr/>
          <p:nvPr/>
        </p:nvSpPr>
        <p:spPr>
          <a:xfrm>
            <a:off x="4149284" y="6289444"/>
            <a:ext cx="2948400" cy="1047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Назначение экспертизы </a:t>
            </a:r>
          </a:p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(п.1 ст. 95 НК РФ)</a:t>
            </a:r>
          </a:p>
        </p:txBody>
      </p:sp>
      <p:sp>
        <p:nvSpPr>
          <p:cNvPr id="235" name="Скругленный прямоугольник 234"/>
          <p:cNvSpPr/>
          <p:nvPr/>
        </p:nvSpPr>
        <p:spPr>
          <a:xfrm>
            <a:off x="2750251" y="7473807"/>
            <a:ext cx="2948400" cy="1047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Истребование документов у аудиторов</a:t>
            </a:r>
          </a:p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(ст. 93.2 НК РФ)</a:t>
            </a:r>
          </a:p>
        </p:txBody>
      </p:sp>
      <p:sp>
        <p:nvSpPr>
          <p:cNvPr id="237" name="Скругленный прямоугольник 236"/>
          <p:cNvSpPr/>
          <p:nvPr/>
        </p:nvSpPr>
        <p:spPr>
          <a:xfrm>
            <a:off x="5789996" y="7479679"/>
            <a:ext cx="2948400" cy="10476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Проведение выемки</a:t>
            </a:r>
          </a:p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(п. п. 1, 4 ст. 94 НК РФ)</a:t>
            </a:r>
          </a:p>
        </p:txBody>
      </p:sp>
      <p:sp>
        <p:nvSpPr>
          <p:cNvPr id="238" name="Скругленный прямоугольник 237"/>
          <p:cNvSpPr/>
          <p:nvPr/>
        </p:nvSpPr>
        <p:spPr>
          <a:xfrm>
            <a:off x="4144592" y="8694339"/>
            <a:ext cx="2948400" cy="121113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Проведение инвентаризации имущества</a:t>
            </a:r>
          </a:p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cs typeface="Times New Roman" panose="02020603050405020304" pitchFamily="18" charset="0"/>
              </a:rPr>
              <a:t>(п. 13 ст. 89 НК РФ)</a:t>
            </a:r>
          </a:p>
        </p:txBody>
      </p:sp>
      <p:sp>
        <p:nvSpPr>
          <p:cNvPr id="239" name="Левая фигурная скобка 238"/>
          <p:cNvSpPr/>
          <p:nvPr/>
        </p:nvSpPr>
        <p:spPr>
          <a:xfrm>
            <a:off x="2209800" y="2661932"/>
            <a:ext cx="328616" cy="3627511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1579124" y="2683578"/>
            <a:ext cx="44641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К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А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М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Е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Р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А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Л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Ь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Н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А</a:t>
            </a:r>
          </a:p>
          <a:p>
            <a:pPr algn="ctr"/>
            <a:r>
              <a:rPr lang="ru-RU" sz="2200" b="1" dirty="0">
                <a:solidFill>
                  <a:srgbClr val="000000"/>
                </a:solidFill>
                <a:cs typeface="Times New Roman" panose="02020603050405020304" pitchFamily="18" charset="0"/>
              </a:rPr>
              <a:t>Я</a:t>
            </a:r>
            <a:endParaRPr lang="ru-RU" sz="2200" b="1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2" name="TextBox 21"/>
          <p:cNvSpPr txBox="1"/>
          <p:nvPr/>
        </p:nvSpPr>
        <p:spPr>
          <a:xfrm>
            <a:off x="12045007" y="1724606"/>
            <a:ext cx="302518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83"/>
              </a:lnSpc>
            </a:pPr>
            <a:r>
              <a:rPr lang="ru-RU" sz="2800" b="1" spc="-193" dirty="0">
                <a:solidFill>
                  <a:srgbClr val="223233"/>
                </a:solidFill>
                <a:ea typeface="Montserrat Bold"/>
                <a:cs typeface="Montserrat Bold"/>
                <a:sym typeface="Montserrat Bold"/>
              </a:rPr>
              <a:t>Вне рамок проверок</a:t>
            </a:r>
            <a:endParaRPr lang="en-US" sz="2800" b="1" spc="-193" dirty="0">
              <a:solidFill>
                <a:srgbClr val="223233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43" name="Скругленный прямоугольник 242"/>
          <p:cNvSpPr/>
          <p:nvPr/>
        </p:nvSpPr>
        <p:spPr>
          <a:xfrm>
            <a:off x="11632882" y="2681428"/>
            <a:ext cx="4383412" cy="1403382"/>
          </a:xfrm>
          <a:prstGeom prst="roundRect">
            <a:avLst/>
          </a:prstGeom>
          <a:solidFill>
            <a:srgbClr val="2B867B"/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dirty="0" smtClean="0">
                <a:solidFill>
                  <a:srgbClr val="FFFFFF"/>
                </a:solidFill>
                <a:cs typeface="Times New Roman" panose="02020603050405020304" pitchFamily="18" charset="0"/>
              </a:rPr>
              <a:t>Истребование документов (информации)</a:t>
            </a:r>
            <a:endParaRPr lang="ru-RU" dirty="0">
              <a:solidFill>
                <a:srgbClr val="FFFFFF"/>
              </a:solidFill>
              <a:cs typeface="Times New Roman" panose="02020603050405020304" pitchFamily="18" charset="0"/>
            </a:endParaRPr>
          </a:p>
          <a:p>
            <a:pPr algn="ctr" defTabSz="914400"/>
            <a:r>
              <a:rPr lang="ru-RU" dirty="0" smtClean="0">
                <a:solidFill>
                  <a:srgbClr val="FFFFFF"/>
                </a:solidFill>
                <a:cs typeface="Times New Roman" panose="02020603050405020304" pitchFamily="18" charset="0"/>
              </a:rPr>
              <a:t>(п.2 ст</a:t>
            </a:r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FFFFFF"/>
                </a:solidFill>
                <a:cs typeface="Times New Roman" panose="02020603050405020304" pitchFamily="18" charset="0"/>
              </a:rPr>
              <a:t>93.1 </a:t>
            </a:r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НК РФ)</a:t>
            </a:r>
          </a:p>
        </p:txBody>
      </p:sp>
      <p:sp>
        <p:nvSpPr>
          <p:cNvPr id="244" name="Скругленный прямоугольник 243"/>
          <p:cNvSpPr/>
          <p:nvPr/>
        </p:nvSpPr>
        <p:spPr>
          <a:xfrm>
            <a:off x="11638282" y="4388304"/>
            <a:ext cx="4378012" cy="1403382"/>
          </a:xfrm>
          <a:prstGeom prst="roundRect">
            <a:avLst/>
          </a:prstGeom>
          <a:solidFill>
            <a:srgbClr val="2B867B"/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Допрос свидетелей</a:t>
            </a:r>
          </a:p>
          <a:p>
            <a:pPr algn="ctr"/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(ст. 90 НК РФ)</a:t>
            </a:r>
          </a:p>
        </p:txBody>
      </p:sp>
      <p:sp>
        <p:nvSpPr>
          <p:cNvPr id="245" name="Скругленный прямоугольник 244"/>
          <p:cNvSpPr/>
          <p:nvPr/>
        </p:nvSpPr>
        <p:spPr>
          <a:xfrm>
            <a:off x="11638282" y="6167330"/>
            <a:ext cx="4378012" cy="1403382"/>
          </a:xfrm>
          <a:prstGeom prst="roundRect">
            <a:avLst/>
          </a:prstGeom>
          <a:solidFill>
            <a:srgbClr val="2B867B"/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Уведомление о вызове для дачи пояснений</a:t>
            </a:r>
          </a:p>
          <a:p>
            <a:pPr algn="ctr"/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FFFFFF"/>
                </a:solidFill>
                <a:cs typeface="Times New Roman" panose="02020603050405020304" pitchFamily="18" charset="0"/>
              </a:rPr>
              <a:t>пп</a:t>
            </a:r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. 4 п. 1 ст. 31)</a:t>
            </a:r>
          </a:p>
        </p:txBody>
      </p:sp>
      <p:sp>
        <p:nvSpPr>
          <p:cNvPr id="246" name="Скругленный прямоугольник 245"/>
          <p:cNvSpPr/>
          <p:nvPr/>
        </p:nvSpPr>
        <p:spPr>
          <a:xfrm>
            <a:off x="11638282" y="8001354"/>
            <a:ext cx="4378012" cy="1403382"/>
          </a:xfrm>
          <a:prstGeom prst="roundRect">
            <a:avLst/>
          </a:prstGeom>
          <a:solidFill>
            <a:srgbClr val="2B867B"/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Назначение экспертизы </a:t>
            </a:r>
          </a:p>
          <a:p>
            <a:pPr algn="ctr"/>
            <a:r>
              <a:rPr lang="ru-RU" dirty="0">
                <a:solidFill>
                  <a:srgbClr val="FFFFFF"/>
                </a:solidFill>
                <a:cs typeface="Times New Roman" panose="02020603050405020304" pitchFamily="18" charset="0"/>
              </a:rPr>
              <a:t>(п.1 ст. 95 НК РФ)</a:t>
            </a:r>
          </a:p>
        </p:txBody>
      </p:sp>
      <p:sp>
        <p:nvSpPr>
          <p:cNvPr id="247" name="Правая фигурная скобка 246"/>
          <p:cNvSpPr/>
          <p:nvPr/>
        </p:nvSpPr>
        <p:spPr>
          <a:xfrm>
            <a:off x="9334126" y="2465812"/>
            <a:ext cx="585058" cy="7276128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10076774" y="4769945"/>
            <a:ext cx="5990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В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Ы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Е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З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Д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Н</a:t>
            </a:r>
          </a:p>
          <a:p>
            <a:pPr algn="ctr"/>
            <a:r>
              <a:rPr lang="ru-RU" sz="2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А</a:t>
            </a:r>
          </a:p>
          <a:p>
            <a:pPr algn="ctr"/>
            <a:r>
              <a:rPr lang="ru-RU" sz="2200" b="1" dirty="0">
                <a:solidFill>
                  <a:srgbClr val="000000"/>
                </a:solidFill>
                <a:cs typeface="Times New Roman" panose="02020603050405020304" pitchFamily="18" charset="0"/>
              </a:rPr>
              <a:t>Я</a:t>
            </a:r>
            <a:endParaRPr lang="ru-RU" sz="2200" b="1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5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932970" y="2335877"/>
            <a:ext cx="7089518" cy="57517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387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771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 rot="-851681">
            <a:off x="428631" y="4487255"/>
            <a:ext cx="21825170" cy="21282292"/>
            <a:chOff x="0" y="0"/>
            <a:chExt cx="5748193" cy="5605213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748193" cy="5605213"/>
            </a:xfrm>
            <a:custGeom>
              <a:avLst/>
              <a:gdLst/>
              <a:ahLst/>
              <a:cxnLst/>
              <a:rect l="l" t="t" r="r" b="b"/>
              <a:pathLst>
                <a:path w="5748193" h="5605213">
                  <a:moveTo>
                    <a:pt x="0" y="0"/>
                  </a:moveTo>
                  <a:lnTo>
                    <a:pt x="5748193" y="0"/>
                  </a:lnTo>
                  <a:lnTo>
                    <a:pt x="5748193" y="5605213"/>
                  </a:lnTo>
                  <a:lnTo>
                    <a:pt x="0" y="5605213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139C86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9050"/>
              <a:ext cx="5748193" cy="55861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887371" y="1714719"/>
            <a:ext cx="10373474" cy="913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2800" b="1" spc="-193" dirty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Критерии налоговых рисков, утвержденные </a:t>
            </a:r>
          </a:p>
          <a:p>
            <a:pPr algn="ctr" defTabSz="685727">
              <a:spcAft>
                <a:spcPts val="408"/>
              </a:spcAft>
            </a:pPr>
            <a:r>
              <a:rPr lang="ru-RU" sz="2800" b="1" spc="-193" dirty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Приказом ФНС России от 30.05.2007 № ММ-3-06/333@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06507" y="2781300"/>
            <a:ext cx="1545860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Налоговая нагрузка у данного налогоплательщика ниже ее среднего уровня по хозяйствующим субъектам в конкретной отрасли (виду экономической деятельности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7F23CEE5-E035-2162-73A8-8A0D0625C337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9" name="Freeform 27">
              <a:extLst>
                <a:ext uri="{FF2B5EF4-FFF2-40B4-BE49-F238E27FC236}">
                  <a16:creationId xmlns="" xmlns:a16="http://schemas.microsoft.com/office/drawing/2014/main" id="{CBCF06A3-F863-33A3-5842-B8BF822062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10" name="Рисунок 9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C679BA1C-E7DC-227D-28E8-EE67005C8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04418" y="2816172"/>
            <a:ext cx="570827" cy="5651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91588" y="3517408"/>
            <a:ext cx="15579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Отражение в бухгалтерской или налоговой отчетности убытков на протяжении нескольких налоговых 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периодов</a:t>
            </a:r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26704" y="3421290"/>
            <a:ext cx="570827" cy="56512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475248" y="4075374"/>
            <a:ext cx="156046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Отражение в налоговой отчетности значительных сумм налоговых вычетов за определенный 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период</a:t>
            </a:r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04419" y="3976136"/>
            <a:ext cx="570827" cy="56512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497531" y="4600361"/>
            <a:ext cx="15693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Опережающий темп роста расходов над темпом роста доходов от реализации товаров (работ, услуг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92264" y="4520707"/>
            <a:ext cx="570827" cy="56512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517865" y="5070463"/>
            <a:ext cx="15561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Выплата среднемесячной заработной платы на одного работника ниже среднего уровня по виду экономической деятельности в субъекте Российской </a:t>
            </a: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Федерации</a:t>
            </a:r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04419" y="5156568"/>
            <a:ext cx="570827" cy="56512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490987" y="5760155"/>
            <a:ext cx="15540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Неоднократное приближение к предельному значению установленных Налоговым кодексом Российской Федерации величин показателей,   предоставляющих право применять налогоплательщикам специальные налоговые режимы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04419" y="5788284"/>
            <a:ext cx="570827" cy="5651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490987" y="6462960"/>
            <a:ext cx="155619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Отражение индивидуальным предпринимателем суммы расхода, максимально   приближенной к сумме его дохода, полученного за календарный год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04419" y="6372363"/>
            <a:ext cx="570827" cy="565122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467775" y="6906044"/>
            <a:ext cx="15597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Построение финансово-хозяйственной деятельности на основе заключения договоров с контрагентами-перекупщиками или посредниками («цепочки контрагентов») без наличия разумных экономических или иных причин (деловой цели)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96946" y="6975399"/>
            <a:ext cx="570827" cy="56512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497531" y="7530369"/>
            <a:ext cx="155372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Непредставление налогоплательщиком пояснений на уведомление налогового органа о выявлении несоответствия показателей деятельности, и (или) непредставление налоговому органу запрашиваемых документов, и (или) наличие информации об их уничтожении, порче и т.п.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04419" y="7630556"/>
            <a:ext cx="570827" cy="56512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1497531" y="8220303"/>
            <a:ext cx="155372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Неоднократное снятие с учета и постановка на учет в налоговых органах налогоплательщика в связи с изменением места нахождения ("миграция" между налоговыми органами)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92264" y="8252888"/>
            <a:ext cx="570827" cy="565122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1527988" y="8858767"/>
            <a:ext cx="155302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Значительное отклонение уровня рентабельности по данным бухгалтерского учета от уровня рентабельности для данной сферы деятельности по данным статистики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18636" y="8888749"/>
            <a:ext cx="570827" cy="565122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489463" y="9491194"/>
            <a:ext cx="15563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Ведение финансово-хозяйственной деятельности с высоким налоговым риском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04418" y="9448591"/>
            <a:ext cx="570827" cy="5651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910273" y="4489709"/>
            <a:ext cx="3293766" cy="5606789"/>
            <a:chOff x="0" y="0"/>
            <a:chExt cx="867494" cy="96331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67494" cy="963319"/>
            </a:xfrm>
            <a:custGeom>
              <a:avLst/>
              <a:gdLst/>
              <a:ahLst/>
              <a:cxnLst/>
              <a:rect l="l" t="t" r="r" b="b"/>
              <a:pathLst>
                <a:path w="867494" h="963319">
                  <a:moveTo>
                    <a:pt x="82267" y="0"/>
                  </a:moveTo>
                  <a:lnTo>
                    <a:pt x="785227" y="0"/>
                  </a:lnTo>
                  <a:cubicBezTo>
                    <a:pt x="807046" y="0"/>
                    <a:pt x="827970" y="8667"/>
                    <a:pt x="843399" y="24095"/>
                  </a:cubicBezTo>
                  <a:cubicBezTo>
                    <a:pt x="858826" y="39523"/>
                    <a:pt x="867494" y="60448"/>
                    <a:pt x="867494" y="82267"/>
                  </a:cubicBezTo>
                  <a:lnTo>
                    <a:pt x="867494" y="881052"/>
                  </a:lnTo>
                  <a:cubicBezTo>
                    <a:pt x="867494" y="902870"/>
                    <a:pt x="858826" y="923795"/>
                    <a:pt x="843399" y="939223"/>
                  </a:cubicBezTo>
                  <a:cubicBezTo>
                    <a:pt x="827970" y="954651"/>
                    <a:pt x="807046" y="963319"/>
                    <a:pt x="785227" y="963319"/>
                  </a:cubicBezTo>
                  <a:lnTo>
                    <a:pt x="82267" y="963319"/>
                  </a:lnTo>
                  <a:cubicBezTo>
                    <a:pt x="60448" y="963319"/>
                    <a:pt x="39523" y="954651"/>
                    <a:pt x="24095" y="939223"/>
                  </a:cubicBezTo>
                  <a:cubicBezTo>
                    <a:pt x="8667" y="923795"/>
                    <a:pt x="0" y="902870"/>
                    <a:pt x="0" y="881052"/>
                  </a:cubicBezTo>
                  <a:lnTo>
                    <a:pt x="0" y="82267"/>
                  </a:lnTo>
                  <a:cubicBezTo>
                    <a:pt x="0" y="60448"/>
                    <a:pt x="8667" y="39523"/>
                    <a:pt x="24095" y="24095"/>
                  </a:cubicBezTo>
                  <a:cubicBezTo>
                    <a:pt x="39523" y="8667"/>
                    <a:pt x="60448" y="0"/>
                    <a:pt x="82267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867494" cy="944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69750" y="1689018"/>
            <a:ext cx="10409926" cy="2638134"/>
            <a:chOff x="0" y="0"/>
            <a:chExt cx="2741709" cy="6948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41709" cy="694817"/>
            </a:xfrm>
            <a:custGeom>
              <a:avLst/>
              <a:gdLst/>
              <a:ahLst/>
              <a:cxnLst/>
              <a:rect l="l" t="t" r="r" b="b"/>
              <a:pathLst>
                <a:path w="2741709" h="694817">
                  <a:moveTo>
                    <a:pt x="26030" y="0"/>
                  </a:moveTo>
                  <a:lnTo>
                    <a:pt x="2715679" y="0"/>
                  </a:lnTo>
                  <a:cubicBezTo>
                    <a:pt x="2722583" y="0"/>
                    <a:pt x="2729204" y="2742"/>
                    <a:pt x="2734085" y="7624"/>
                  </a:cubicBezTo>
                  <a:cubicBezTo>
                    <a:pt x="2738967" y="12505"/>
                    <a:pt x="2741709" y="19126"/>
                    <a:pt x="2741709" y="26030"/>
                  </a:cubicBezTo>
                  <a:lnTo>
                    <a:pt x="2741709" y="668787"/>
                  </a:lnTo>
                  <a:cubicBezTo>
                    <a:pt x="2741709" y="683163"/>
                    <a:pt x="2730055" y="694817"/>
                    <a:pt x="2715679" y="694817"/>
                  </a:cubicBezTo>
                  <a:lnTo>
                    <a:pt x="26030" y="694817"/>
                  </a:lnTo>
                  <a:cubicBezTo>
                    <a:pt x="19126" y="694817"/>
                    <a:pt x="12505" y="692075"/>
                    <a:pt x="7624" y="687193"/>
                  </a:cubicBezTo>
                  <a:cubicBezTo>
                    <a:pt x="2742" y="682312"/>
                    <a:pt x="0" y="675691"/>
                    <a:pt x="0" y="668787"/>
                  </a:cubicBezTo>
                  <a:lnTo>
                    <a:pt x="0" y="26030"/>
                  </a:lnTo>
                  <a:cubicBezTo>
                    <a:pt x="0" y="11654"/>
                    <a:pt x="11654" y="0"/>
                    <a:pt x="2603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8A088">
                    <a:alpha val="100000"/>
                  </a:srgbClr>
                </a:gs>
                <a:gs pos="100000">
                  <a:srgbClr val="326067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2741709" cy="675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30651" y="4489709"/>
            <a:ext cx="3293766" cy="5606789"/>
            <a:chOff x="0" y="0"/>
            <a:chExt cx="867494" cy="9633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67494" cy="963319"/>
            </a:xfrm>
            <a:custGeom>
              <a:avLst/>
              <a:gdLst/>
              <a:ahLst/>
              <a:cxnLst/>
              <a:rect l="l" t="t" r="r" b="b"/>
              <a:pathLst>
                <a:path w="867494" h="963319">
                  <a:moveTo>
                    <a:pt x="82267" y="0"/>
                  </a:moveTo>
                  <a:lnTo>
                    <a:pt x="785227" y="0"/>
                  </a:lnTo>
                  <a:cubicBezTo>
                    <a:pt x="807046" y="0"/>
                    <a:pt x="827970" y="8667"/>
                    <a:pt x="843399" y="24095"/>
                  </a:cubicBezTo>
                  <a:cubicBezTo>
                    <a:pt x="858826" y="39523"/>
                    <a:pt x="867494" y="60448"/>
                    <a:pt x="867494" y="82267"/>
                  </a:cubicBezTo>
                  <a:lnTo>
                    <a:pt x="867494" y="881052"/>
                  </a:lnTo>
                  <a:cubicBezTo>
                    <a:pt x="867494" y="902870"/>
                    <a:pt x="858826" y="923795"/>
                    <a:pt x="843399" y="939223"/>
                  </a:cubicBezTo>
                  <a:cubicBezTo>
                    <a:pt x="827970" y="954651"/>
                    <a:pt x="807046" y="963319"/>
                    <a:pt x="785227" y="963319"/>
                  </a:cubicBezTo>
                  <a:lnTo>
                    <a:pt x="82267" y="963319"/>
                  </a:lnTo>
                  <a:cubicBezTo>
                    <a:pt x="60448" y="963319"/>
                    <a:pt x="39523" y="954651"/>
                    <a:pt x="24095" y="939223"/>
                  </a:cubicBezTo>
                  <a:cubicBezTo>
                    <a:pt x="8667" y="923795"/>
                    <a:pt x="0" y="902870"/>
                    <a:pt x="0" y="881052"/>
                  </a:cubicBezTo>
                  <a:lnTo>
                    <a:pt x="0" y="82267"/>
                  </a:lnTo>
                  <a:cubicBezTo>
                    <a:pt x="0" y="60448"/>
                    <a:pt x="8667" y="39523"/>
                    <a:pt x="24095" y="24095"/>
                  </a:cubicBezTo>
                  <a:cubicBezTo>
                    <a:pt x="39523" y="8667"/>
                    <a:pt x="60448" y="0"/>
                    <a:pt x="82267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9050"/>
              <a:ext cx="867494" cy="944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049799" y="4489709"/>
            <a:ext cx="3293766" cy="5606790"/>
            <a:chOff x="0" y="0"/>
            <a:chExt cx="867494" cy="9633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67494" cy="963319"/>
            </a:xfrm>
            <a:custGeom>
              <a:avLst/>
              <a:gdLst/>
              <a:ahLst/>
              <a:cxnLst/>
              <a:rect l="l" t="t" r="r" b="b"/>
              <a:pathLst>
                <a:path w="867494" h="963319">
                  <a:moveTo>
                    <a:pt x="82267" y="0"/>
                  </a:moveTo>
                  <a:lnTo>
                    <a:pt x="785227" y="0"/>
                  </a:lnTo>
                  <a:cubicBezTo>
                    <a:pt x="807046" y="0"/>
                    <a:pt x="827970" y="8667"/>
                    <a:pt x="843399" y="24095"/>
                  </a:cubicBezTo>
                  <a:cubicBezTo>
                    <a:pt x="858826" y="39523"/>
                    <a:pt x="867494" y="60448"/>
                    <a:pt x="867494" y="82267"/>
                  </a:cubicBezTo>
                  <a:lnTo>
                    <a:pt x="867494" y="881052"/>
                  </a:lnTo>
                  <a:cubicBezTo>
                    <a:pt x="867494" y="902870"/>
                    <a:pt x="858826" y="923795"/>
                    <a:pt x="843399" y="939223"/>
                  </a:cubicBezTo>
                  <a:cubicBezTo>
                    <a:pt x="827970" y="954651"/>
                    <a:pt x="807046" y="963319"/>
                    <a:pt x="785227" y="963319"/>
                  </a:cubicBezTo>
                  <a:lnTo>
                    <a:pt x="82267" y="963319"/>
                  </a:lnTo>
                  <a:cubicBezTo>
                    <a:pt x="60448" y="963319"/>
                    <a:pt x="39523" y="954651"/>
                    <a:pt x="24095" y="939223"/>
                  </a:cubicBezTo>
                  <a:cubicBezTo>
                    <a:pt x="8667" y="923795"/>
                    <a:pt x="0" y="902870"/>
                    <a:pt x="0" y="881052"/>
                  </a:cubicBezTo>
                  <a:lnTo>
                    <a:pt x="0" y="82267"/>
                  </a:lnTo>
                  <a:cubicBezTo>
                    <a:pt x="0" y="60448"/>
                    <a:pt x="8667" y="39523"/>
                    <a:pt x="24095" y="24095"/>
                  </a:cubicBezTo>
                  <a:cubicBezTo>
                    <a:pt x="39523" y="8667"/>
                    <a:pt x="60448" y="0"/>
                    <a:pt x="82267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050"/>
              <a:ext cx="867494" cy="944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897945" y="2324100"/>
            <a:ext cx="3291380" cy="6630631"/>
            <a:chOff x="0" y="0"/>
            <a:chExt cx="812800" cy="163742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1637421"/>
            </a:xfrm>
            <a:custGeom>
              <a:avLst/>
              <a:gdLst/>
              <a:ahLst/>
              <a:cxnLst/>
              <a:rect l="l" t="t" r="r" b="b"/>
              <a:pathLst>
                <a:path w="812800" h="1637421">
                  <a:moveTo>
                    <a:pt x="68213" y="0"/>
                  </a:moveTo>
                  <a:lnTo>
                    <a:pt x="744587" y="0"/>
                  </a:lnTo>
                  <a:cubicBezTo>
                    <a:pt x="782260" y="0"/>
                    <a:pt x="812800" y="30540"/>
                    <a:pt x="812800" y="68213"/>
                  </a:cubicBezTo>
                  <a:lnTo>
                    <a:pt x="812800" y="1569208"/>
                  </a:lnTo>
                  <a:cubicBezTo>
                    <a:pt x="812800" y="1606881"/>
                    <a:pt x="782260" y="1637421"/>
                    <a:pt x="744587" y="1637421"/>
                  </a:cubicBezTo>
                  <a:lnTo>
                    <a:pt x="68213" y="1637421"/>
                  </a:lnTo>
                  <a:cubicBezTo>
                    <a:pt x="50122" y="1637421"/>
                    <a:pt x="32772" y="1630235"/>
                    <a:pt x="19979" y="1617442"/>
                  </a:cubicBezTo>
                  <a:cubicBezTo>
                    <a:pt x="7187" y="1604650"/>
                    <a:pt x="0" y="1587299"/>
                    <a:pt x="0" y="1569208"/>
                  </a:cubicBezTo>
                  <a:lnTo>
                    <a:pt x="0" y="68213"/>
                  </a:lnTo>
                  <a:cubicBezTo>
                    <a:pt x="0" y="30540"/>
                    <a:pt x="30540" y="0"/>
                    <a:pt x="68213" y="0"/>
                  </a:cubicBezTo>
                  <a:close/>
                </a:path>
              </a:pathLst>
            </a:custGeom>
            <a:blipFill>
              <a:blip r:embed="rId2"/>
              <a:stretch>
                <a:fillRect l="-51906" r="-150464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255486" y="1991340"/>
            <a:ext cx="9097551" cy="196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3200" dirty="0">
                <a:solidFill>
                  <a:schemeClr val="bg1"/>
                </a:solidFill>
                <a:cs typeface="Times New Roman" panose="02020603050405020304" pitchFamily="18" charset="0"/>
              </a:rPr>
              <a:t>Нарушения статьи 54.1 «Пределы осуществления прав по исчислению налоговой базы и (или) суммы налога, сбора, страховых взносов»  Налогового кодекса Российской Федерации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054482" y="4582000"/>
            <a:ext cx="3073533" cy="364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16"/>
              </a:lnSpc>
            </a:pPr>
            <a:r>
              <a:rPr lang="ru-RU" sz="2800" b="1" spc="-113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Пункт 1</a:t>
            </a:r>
            <a:endParaRPr lang="en-US" sz="2800" b="1" spc="-113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82396" y="4609367"/>
            <a:ext cx="3004404" cy="369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16"/>
              </a:lnSpc>
            </a:pPr>
            <a:r>
              <a:rPr lang="ru-RU" sz="2800" b="1" spc="-113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Пункт 2</a:t>
            </a:r>
            <a:endParaRPr lang="en-US" sz="2800" b="1" spc="-113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910273" y="5247679"/>
            <a:ext cx="3293766" cy="1938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cs typeface="Times New Roman" panose="02020603050405020304" pitchFamily="18" charset="0"/>
              </a:rPr>
              <a:t>Умышленные действия налогоплательщика путем искажения сведений в налоговом и (или) бухгалтерском учете, налоговой отчетности о фактах хозяйственной жизни, об объектах налогообложения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530651" y="5176816"/>
            <a:ext cx="3293766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ru-RU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Обязательство </a:t>
            </a:r>
            <a:r>
              <a:rPr lang="ru-RU" dirty="0">
                <a:solidFill>
                  <a:schemeClr val="bg1"/>
                </a:solidFill>
                <a:cs typeface="Times New Roman" panose="02020603050405020304" pitchFamily="18" charset="0"/>
              </a:rPr>
              <a:t>по сделке исполнено третьим лицом, не являющимся стороной договора и обязательство по исполнению которого ему не передано</a:t>
            </a:r>
          </a:p>
          <a:p>
            <a:pPr algn="l">
              <a:lnSpc>
                <a:spcPts val="2099"/>
              </a:lnSpc>
            </a:pPr>
            <a:endParaRPr lang="en-US" sz="1499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9287985" y="4600585"/>
            <a:ext cx="2817393" cy="364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6"/>
              </a:lnSpc>
            </a:pPr>
            <a:r>
              <a:rPr lang="ru-RU" sz="2800" b="1" spc="-113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Пункт 3</a:t>
            </a:r>
            <a:endParaRPr lang="en-US" sz="2800" b="1" spc="-113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049799" y="4900910"/>
            <a:ext cx="3293766" cy="5386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ru-RU" dirty="0">
                <a:solidFill>
                  <a:schemeClr val="bg1"/>
                </a:solidFill>
                <a:cs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е </a:t>
            </a:r>
            <a:r>
              <a:rPr lang="ru-RU" dirty="0">
                <a:solidFill>
                  <a:schemeClr val="bg1"/>
                </a:solidFill>
                <a:cs typeface="Times New Roman" panose="02020603050405020304" pitchFamily="18" charset="0"/>
              </a:rPr>
              <a:t>могут рассматриваться в качестве самостоятельного основания для признания неправомерным уменьшения налоговой базы следующие обстоятельства (пункт 3 ст. 54.1 НК РФ): - подписание первичных документов неустановленным или неуполномоченным лицом; - нарушение контрагентом налогоплательщика законодательства о налогах и сборах; - наличие возможности получения налогоплательщиком того же результата экономической деятельности при совершении иных не запрещенных законодательством сделок (операций). </a:t>
            </a:r>
          </a:p>
          <a:p>
            <a:pPr algn="ctr">
              <a:lnSpc>
                <a:spcPts val="2099"/>
              </a:lnSpc>
            </a:pPr>
            <a:endParaRPr lang="en-US" sz="1499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" name="Freeform 2">
            <a:extLst>
              <a:ext uri="{FF2B5EF4-FFF2-40B4-BE49-F238E27FC236}">
                <a16:creationId xmlns="" xmlns:a16="http://schemas.microsoft.com/office/drawing/2014/main" id="{0FAADBDC-96F9-96C5-729F-D1B80D5D82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323648" y="6643558"/>
            <a:ext cx="5184699" cy="5039855"/>
          </a:xfrm>
          <a:custGeom>
            <a:avLst/>
            <a:gdLst/>
            <a:ahLst/>
            <a:cxnLst/>
            <a:rect l="l" t="t" r="r" b="b"/>
            <a:pathLst>
              <a:path w="10837192" h="10841710">
                <a:moveTo>
                  <a:pt x="0" y="0"/>
                </a:moveTo>
                <a:lnTo>
                  <a:pt x="10837192" y="0"/>
                </a:lnTo>
                <a:lnTo>
                  <a:pt x="10837192" y="10841710"/>
                </a:lnTo>
                <a:lnTo>
                  <a:pt x="0" y="108417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6" name="Freeform 2">
            <a:extLst>
              <a:ext uri="{FF2B5EF4-FFF2-40B4-BE49-F238E27FC236}">
                <a16:creationId xmlns="" xmlns:a16="http://schemas.microsoft.com/office/drawing/2014/main" id="{2B7EB6DA-4DF6-CE4A-C28A-5B46256E39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695650" y="-2260760"/>
            <a:ext cx="5184699" cy="5039855"/>
          </a:xfrm>
          <a:custGeom>
            <a:avLst/>
            <a:gdLst/>
            <a:ahLst/>
            <a:cxnLst/>
            <a:rect l="l" t="t" r="r" b="b"/>
            <a:pathLst>
              <a:path w="10837192" h="10841710">
                <a:moveTo>
                  <a:pt x="0" y="0"/>
                </a:moveTo>
                <a:lnTo>
                  <a:pt x="10837192" y="0"/>
                </a:lnTo>
                <a:lnTo>
                  <a:pt x="10837192" y="10841710"/>
                </a:lnTo>
                <a:lnTo>
                  <a:pt x="0" y="108417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CDA7292F-BECC-6106-7B50-D6A184E56850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27" name="Freeform 27">
              <a:extLst>
                <a:ext uri="{FF2B5EF4-FFF2-40B4-BE49-F238E27FC236}">
                  <a16:creationId xmlns="" xmlns:a16="http://schemas.microsoft.com/office/drawing/2014/main" id="{10F9A197-30C2-07EC-93B0-470BA35EC4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28" name="Рисунок 27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012D074B-11CD-A67A-0181-A0DDF0239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9" name="TextBox 21"/>
          <p:cNvSpPr txBox="1"/>
          <p:nvPr/>
        </p:nvSpPr>
        <p:spPr>
          <a:xfrm>
            <a:off x="9190784" y="728197"/>
            <a:ext cx="719221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83"/>
              </a:lnSpc>
            </a:pP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  <a:sym typeface="Montserrat Bold"/>
              </a:rPr>
              <a:t>Классификация нарушения</a:t>
            </a:r>
            <a:endParaRPr lang="en-US" sz="32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Прямая со стрелкой 35"/>
          <p:cNvCxnSpPr/>
          <p:nvPr/>
        </p:nvCxnSpPr>
        <p:spPr>
          <a:xfrm>
            <a:off x="7439943" y="5828666"/>
            <a:ext cx="0" cy="991234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8991600" y="5829300"/>
            <a:ext cx="0" cy="991234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5778254" y="5225226"/>
            <a:ext cx="835319" cy="1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7076769" y="3668393"/>
            <a:ext cx="0" cy="1032611"/>
          </a:xfrm>
          <a:prstGeom prst="straightConnector1">
            <a:avLst/>
          </a:prstGeom>
          <a:ln w="28575">
            <a:solidFill>
              <a:srgbClr val="3160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5334000" y="3653689"/>
            <a:ext cx="0" cy="1032611"/>
          </a:xfrm>
          <a:prstGeom prst="straightConnector1">
            <a:avLst/>
          </a:prstGeom>
          <a:ln w="28575">
            <a:solidFill>
              <a:srgbClr val="3160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6539335"/>
            <a:ext cx="18288000" cy="8102790"/>
            <a:chOff x="0" y="0"/>
            <a:chExt cx="4816593" cy="2134068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134068"/>
            </a:xfrm>
            <a:custGeom>
              <a:avLst/>
              <a:gdLst/>
              <a:ahLst/>
              <a:cxnLst/>
              <a:rect l="l" t="t" r="r" b="b"/>
              <a:pathLst>
                <a:path w="4816592" h="2134068">
                  <a:moveTo>
                    <a:pt x="0" y="0"/>
                  </a:moveTo>
                  <a:lnTo>
                    <a:pt x="4816592" y="0"/>
                  </a:lnTo>
                  <a:lnTo>
                    <a:pt x="4816592" y="2134068"/>
                  </a:lnTo>
                  <a:lnTo>
                    <a:pt x="0" y="2134068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08A088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9050"/>
              <a:ext cx="4816593" cy="2115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87307" y="4701004"/>
            <a:ext cx="3217387" cy="1127662"/>
            <a:chOff x="0" y="0"/>
            <a:chExt cx="670780" cy="907205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B867B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572000" y="2597066"/>
            <a:ext cx="3217387" cy="1071327"/>
            <a:chOff x="0" y="0"/>
            <a:chExt cx="670780" cy="907205"/>
          </a:xfrm>
        </p:grpSpPr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83B3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955062" y="4963756"/>
            <a:ext cx="2481879" cy="59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Реальный исполнитель</a:t>
            </a:r>
            <a:endParaRPr lang="en-US" sz="28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39765817-8B24-592F-9921-52BB00A1B58E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31" name="Freeform 27">
              <a:extLst>
                <a:ext uri="{FF2B5EF4-FFF2-40B4-BE49-F238E27FC236}">
                  <a16:creationId xmlns="" xmlns:a16="http://schemas.microsoft.com/office/drawing/2014/main" id="{21127D4C-8742-A3DE-DEDB-C9A5B50CE6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32" name="Рисунок 31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4BFB5C29-4E4C-33F1-308F-EAA1BEB7B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8610600" y="596954"/>
            <a:ext cx="9296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Схема с использованием фиктивных договоров</a:t>
            </a:r>
            <a:endParaRPr lang="ru-RU" sz="32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</a:endParaRPr>
          </a:p>
        </p:txBody>
      </p:sp>
      <p:sp>
        <p:nvSpPr>
          <p:cNvPr id="53" name="TextBox 25"/>
          <p:cNvSpPr txBox="1"/>
          <p:nvPr/>
        </p:nvSpPr>
        <p:spPr>
          <a:xfrm>
            <a:off x="4958064" y="2846494"/>
            <a:ext cx="248187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32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Агентство недвижимости</a:t>
            </a:r>
            <a:endParaRPr lang="en-US" sz="32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54" name="Group 8"/>
          <p:cNvGrpSpPr/>
          <p:nvPr/>
        </p:nvGrpSpPr>
        <p:grpSpPr>
          <a:xfrm>
            <a:off x="6613573" y="4701996"/>
            <a:ext cx="3217387" cy="1126670"/>
            <a:chOff x="0" y="0"/>
            <a:chExt cx="670780" cy="907205"/>
          </a:xfrm>
        </p:grpSpPr>
        <p:sp>
          <p:nvSpPr>
            <p:cNvPr id="55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58" name="TextBox 25"/>
          <p:cNvSpPr txBox="1"/>
          <p:nvPr/>
        </p:nvSpPr>
        <p:spPr>
          <a:xfrm>
            <a:off x="6975803" y="5128652"/>
            <a:ext cx="2481879" cy="315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Техничка 1,2,3</a:t>
            </a:r>
            <a:endParaRPr lang="en-US" sz="28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9" name="TextBox 27"/>
          <p:cNvSpPr txBox="1"/>
          <p:nvPr/>
        </p:nvSpPr>
        <p:spPr>
          <a:xfrm>
            <a:off x="4799497" y="2192443"/>
            <a:ext cx="2799013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400" spc="-92" dirty="0" smtClean="0">
                <a:solidFill>
                  <a:srgbClr val="2B867B"/>
                </a:solidFill>
                <a:ea typeface="Montserrat Bold"/>
                <a:cs typeface="Montserrat Bold"/>
                <a:sym typeface="Montserrat Bold"/>
              </a:rPr>
              <a:t>Выгодоприобретатель</a:t>
            </a:r>
            <a:endParaRPr lang="en-US" sz="2400" spc="-92" dirty="0">
              <a:solidFill>
                <a:srgbClr val="2B867B"/>
              </a:solidFill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72" name="Group 8"/>
          <p:cNvGrpSpPr/>
          <p:nvPr/>
        </p:nvGrpSpPr>
        <p:grpSpPr>
          <a:xfrm>
            <a:off x="856022" y="7390357"/>
            <a:ext cx="2412000" cy="1903463"/>
            <a:chOff x="0" y="0"/>
            <a:chExt cx="670780" cy="907205"/>
          </a:xfrm>
        </p:grpSpPr>
        <p:sp>
          <p:nvSpPr>
            <p:cNvPr id="74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77" name="Group 8"/>
          <p:cNvGrpSpPr/>
          <p:nvPr/>
        </p:nvGrpSpPr>
        <p:grpSpPr>
          <a:xfrm>
            <a:off x="3985122" y="7422239"/>
            <a:ext cx="2412000" cy="1871581"/>
            <a:chOff x="0" y="0"/>
            <a:chExt cx="670780" cy="907205"/>
          </a:xfrm>
        </p:grpSpPr>
        <p:sp>
          <p:nvSpPr>
            <p:cNvPr id="82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98" name="Group 8"/>
          <p:cNvGrpSpPr/>
          <p:nvPr/>
        </p:nvGrpSpPr>
        <p:grpSpPr>
          <a:xfrm>
            <a:off x="7076769" y="7390357"/>
            <a:ext cx="2410942" cy="1903463"/>
            <a:chOff x="0" y="0"/>
            <a:chExt cx="670780" cy="907205"/>
          </a:xfrm>
        </p:grpSpPr>
        <p:sp>
          <p:nvSpPr>
            <p:cNvPr id="9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01" name="Group 8"/>
          <p:cNvGrpSpPr/>
          <p:nvPr/>
        </p:nvGrpSpPr>
        <p:grpSpPr>
          <a:xfrm>
            <a:off x="10277014" y="7430327"/>
            <a:ext cx="2412000" cy="1846800"/>
            <a:chOff x="0" y="0"/>
            <a:chExt cx="670780" cy="907205"/>
          </a:xfrm>
        </p:grpSpPr>
        <p:sp>
          <p:nvSpPr>
            <p:cNvPr id="102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cxnSp>
        <p:nvCxnSpPr>
          <p:cNvPr id="47" name="Прямая соединительная линия 46"/>
          <p:cNvCxnSpPr/>
          <p:nvPr/>
        </p:nvCxnSpPr>
        <p:spPr>
          <a:xfrm flipH="1">
            <a:off x="2062022" y="6819900"/>
            <a:ext cx="6167578" cy="0"/>
          </a:xfrm>
          <a:prstGeom prst="line">
            <a:avLst/>
          </a:prstGeom>
          <a:ln w="28575">
            <a:solidFill>
              <a:srgbClr val="31606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054482" y="6819900"/>
            <a:ext cx="7540" cy="570457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128016" y="6819900"/>
            <a:ext cx="0" cy="602339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/>
          <p:nvPr/>
        </p:nvCxnSpPr>
        <p:spPr>
          <a:xfrm>
            <a:off x="8229600" y="6819900"/>
            <a:ext cx="0" cy="551572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25"/>
          <p:cNvSpPr txBox="1"/>
          <p:nvPr/>
        </p:nvSpPr>
        <p:spPr>
          <a:xfrm>
            <a:off x="923575" y="7722886"/>
            <a:ext cx="2276893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Вывод денежных средств за рубеж</a:t>
            </a:r>
            <a:endParaRPr lang="en-US" sz="28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4" name="TextBox 25"/>
          <p:cNvSpPr txBox="1"/>
          <p:nvPr/>
        </p:nvSpPr>
        <p:spPr>
          <a:xfrm>
            <a:off x="3945230" y="8029196"/>
            <a:ext cx="2481879" cy="6109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Фирмы-однодневки</a:t>
            </a:r>
            <a:endParaRPr lang="en-US" sz="28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6" name="TextBox 25"/>
          <p:cNvSpPr txBox="1"/>
          <p:nvPr/>
        </p:nvSpPr>
        <p:spPr>
          <a:xfrm>
            <a:off x="6988660" y="7625507"/>
            <a:ext cx="2481879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ИП </a:t>
            </a:r>
          </a:p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(перевод на личные счета, снятие наличных)</a:t>
            </a:r>
            <a:endParaRPr lang="en-US" sz="28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7" name="TextBox 25"/>
          <p:cNvSpPr txBox="1"/>
          <p:nvPr/>
        </p:nvSpPr>
        <p:spPr>
          <a:xfrm>
            <a:off x="10241757" y="8007323"/>
            <a:ext cx="2481879" cy="6109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Разрывы по </a:t>
            </a:r>
          </a:p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цепочке НДС</a:t>
            </a:r>
            <a:endParaRPr lang="en-US" sz="28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3416993" y="6406223"/>
            <a:ext cx="35365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16067"/>
                </a:solidFill>
                <a:cs typeface="Times New Roman" panose="02020603050405020304" pitchFamily="18" charset="0"/>
              </a:rPr>
              <a:t>Перечисление денежных средств</a:t>
            </a:r>
            <a:endParaRPr lang="ru-RU" sz="1600" b="1" dirty="0">
              <a:solidFill>
                <a:srgbClr val="316067"/>
              </a:solidFill>
              <a:cs typeface="Times New Roman" panose="02020603050405020304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9097827" y="6283113"/>
            <a:ext cx="243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16067"/>
                </a:solidFill>
                <a:cs typeface="Times New Roman" panose="02020603050405020304" pitchFamily="18" charset="0"/>
              </a:rPr>
              <a:t>Отсутствие источника формирования НДС</a:t>
            </a:r>
            <a:endParaRPr lang="ru-RU" sz="1600" b="1" dirty="0">
              <a:solidFill>
                <a:srgbClr val="316067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H="1">
            <a:off x="9067800" y="6819900"/>
            <a:ext cx="2362200" cy="0"/>
          </a:xfrm>
          <a:prstGeom prst="line">
            <a:avLst/>
          </a:prstGeom>
          <a:ln w="28575">
            <a:solidFill>
              <a:srgbClr val="31606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11430000" y="6819900"/>
            <a:ext cx="0" cy="602339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 11"/>
          <p:cNvGrpSpPr/>
          <p:nvPr/>
        </p:nvGrpSpPr>
        <p:grpSpPr>
          <a:xfrm>
            <a:off x="12227134" y="2901866"/>
            <a:ext cx="4191000" cy="2587873"/>
            <a:chOff x="-4699" y="464"/>
            <a:chExt cx="1729526" cy="183966"/>
          </a:xfrm>
        </p:grpSpPr>
        <p:sp>
          <p:nvSpPr>
            <p:cNvPr id="81" name="Freeform 12"/>
            <p:cNvSpPr/>
            <p:nvPr/>
          </p:nvSpPr>
          <p:spPr>
            <a:xfrm>
              <a:off x="-4699" y="464"/>
              <a:ext cx="1724827" cy="183966"/>
            </a:xfrm>
            <a:custGeom>
              <a:avLst/>
              <a:gdLst/>
              <a:ahLst/>
              <a:cxnLst/>
              <a:rect l="l" t="t" r="r" b="b"/>
              <a:pathLst>
                <a:path w="1724827" h="183966">
                  <a:moveTo>
                    <a:pt x="24589" y="0"/>
                  </a:moveTo>
                  <a:lnTo>
                    <a:pt x="1700239" y="0"/>
                  </a:lnTo>
                  <a:cubicBezTo>
                    <a:pt x="1706760" y="0"/>
                    <a:pt x="1713014" y="2591"/>
                    <a:pt x="1717626" y="7202"/>
                  </a:cubicBezTo>
                  <a:cubicBezTo>
                    <a:pt x="1722237" y="11813"/>
                    <a:pt x="1724827" y="18067"/>
                    <a:pt x="1724827" y="24589"/>
                  </a:cubicBezTo>
                  <a:lnTo>
                    <a:pt x="1724827" y="159377"/>
                  </a:lnTo>
                  <a:cubicBezTo>
                    <a:pt x="1724827" y="165899"/>
                    <a:pt x="1722237" y="172153"/>
                    <a:pt x="1717626" y="176764"/>
                  </a:cubicBezTo>
                  <a:cubicBezTo>
                    <a:pt x="1713014" y="181376"/>
                    <a:pt x="1706760" y="183966"/>
                    <a:pt x="1700239" y="183966"/>
                  </a:cubicBezTo>
                  <a:lnTo>
                    <a:pt x="24589" y="183966"/>
                  </a:lnTo>
                  <a:cubicBezTo>
                    <a:pt x="18067" y="183966"/>
                    <a:pt x="11813" y="181376"/>
                    <a:pt x="7202" y="176764"/>
                  </a:cubicBezTo>
                  <a:cubicBezTo>
                    <a:pt x="2591" y="172153"/>
                    <a:pt x="0" y="165899"/>
                    <a:pt x="0" y="159377"/>
                  </a:cubicBezTo>
                  <a:lnTo>
                    <a:pt x="0" y="24589"/>
                  </a:lnTo>
                  <a:cubicBezTo>
                    <a:pt x="0" y="18067"/>
                    <a:pt x="2591" y="11813"/>
                    <a:pt x="7202" y="7202"/>
                  </a:cubicBezTo>
                  <a:cubicBezTo>
                    <a:pt x="11813" y="2591"/>
                    <a:pt x="18067" y="0"/>
                    <a:pt x="245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316067"/>
              </a:solidFill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TextBox 13"/>
            <p:cNvSpPr txBox="1"/>
            <p:nvPr/>
          </p:nvSpPr>
          <p:spPr>
            <a:xfrm>
              <a:off x="0" y="19050"/>
              <a:ext cx="1724827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86" name="Group 11">
            <a:extLst>
              <a:ext uri="{FF2B5EF4-FFF2-40B4-BE49-F238E27FC236}">
                <a16:creationId xmlns="" xmlns:a16="http://schemas.microsoft.com/office/drawing/2014/main" id="{BC7DC867-2F87-8A65-03D3-428247F2B479}"/>
              </a:ext>
            </a:extLst>
          </p:cNvPr>
          <p:cNvGrpSpPr/>
          <p:nvPr/>
        </p:nvGrpSpPr>
        <p:grpSpPr>
          <a:xfrm>
            <a:off x="12039600" y="2619562"/>
            <a:ext cx="4577453" cy="763174"/>
            <a:chOff x="0" y="0"/>
            <a:chExt cx="1185649" cy="393849"/>
          </a:xfrm>
          <a:solidFill>
            <a:srgbClr val="2B867B"/>
          </a:solidFill>
        </p:grpSpPr>
        <p:sp>
          <p:nvSpPr>
            <p:cNvPr id="87" name="Freeform 12">
              <a:extLst>
                <a:ext uri="{FF2B5EF4-FFF2-40B4-BE49-F238E27FC236}">
                  <a16:creationId xmlns="" xmlns:a16="http://schemas.microsoft.com/office/drawing/2014/main" id="{D9F5DE60-6944-6CC0-CBF0-F4B7ACCA7A03}"/>
                </a:ext>
              </a:extLst>
            </p:cNvPr>
            <p:cNvSpPr/>
            <p:nvPr/>
          </p:nvSpPr>
          <p:spPr>
            <a:xfrm>
              <a:off x="0" y="0"/>
              <a:ext cx="1185649" cy="393849"/>
            </a:xfrm>
            <a:custGeom>
              <a:avLst/>
              <a:gdLst/>
              <a:ahLst/>
              <a:cxnLst/>
              <a:rect l="l" t="t" r="r" b="b"/>
              <a:pathLst>
                <a:path w="1185649" h="393849">
                  <a:moveTo>
                    <a:pt x="35771" y="0"/>
                  </a:moveTo>
                  <a:lnTo>
                    <a:pt x="1149878" y="0"/>
                  </a:lnTo>
                  <a:cubicBezTo>
                    <a:pt x="1159365" y="0"/>
                    <a:pt x="1168464" y="3769"/>
                    <a:pt x="1175172" y="10477"/>
                  </a:cubicBezTo>
                  <a:cubicBezTo>
                    <a:pt x="1181880" y="17185"/>
                    <a:pt x="1185649" y="26284"/>
                    <a:pt x="1185649" y="35771"/>
                  </a:cubicBezTo>
                  <a:lnTo>
                    <a:pt x="1185649" y="358079"/>
                  </a:lnTo>
                  <a:cubicBezTo>
                    <a:pt x="1185649" y="367565"/>
                    <a:pt x="1181880" y="376664"/>
                    <a:pt x="1175172" y="383372"/>
                  </a:cubicBezTo>
                  <a:cubicBezTo>
                    <a:pt x="1168464" y="390080"/>
                    <a:pt x="1159365" y="393849"/>
                    <a:pt x="1149878" y="393849"/>
                  </a:cubicBezTo>
                  <a:lnTo>
                    <a:pt x="35771" y="393849"/>
                  </a:lnTo>
                  <a:cubicBezTo>
                    <a:pt x="16015" y="393849"/>
                    <a:pt x="0" y="377834"/>
                    <a:pt x="0" y="358079"/>
                  </a:cubicBezTo>
                  <a:lnTo>
                    <a:pt x="0" y="35771"/>
                  </a:lnTo>
                  <a:cubicBezTo>
                    <a:pt x="0" y="26284"/>
                    <a:pt x="3769" y="17185"/>
                    <a:pt x="10477" y="10477"/>
                  </a:cubicBezTo>
                  <a:cubicBezTo>
                    <a:pt x="17185" y="3769"/>
                    <a:pt x="26284" y="0"/>
                    <a:pt x="3577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TextBox 13">
              <a:extLst>
                <a:ext uri="{FF2B5EF4-FFF2-40B4-BE49-F238E27FC236}">
                  <a16:creationId xmlns="" xmlns:a16="http://schemas.microsoft.com/office/drawing/2014/main" id="{191A0A4B-6B10-84CD-213C-90C25FDB8F1A}"/>
                </a:ext>
              </a:extLst>
            </p:cNvPr>
            <p:cNvSpPr txBox="1"/>
            <p:nvPr/>
          </p:nvSpPr>
          <p:spPr>
            <a:xfrm>
              <a:off x="0" y="19050"/>
              <a:ext cx="1185649" cy="37479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89" name="TextBox 23"/>
          <p:cNvSpPr txBox="1"/>
          <p:nvPr/>
        </p:nvSpPr>
        <p:spPr>
          <a:xfrm>
            <a:off x="13224977" y="2831609"/>
            <a:ext cx="220669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ru-RU" sz="3200" spc="-92" dirty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Экономия</a:t>
            </a:r>
            <a:endParaRPr lang="en-US" sz="32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3022099" y="3754297"/>
            <a:ext cx="3136306" cy="4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«Входящий» НДС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92" name="Рисунок 91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2588929" y="4513839"/>
            <a:ext cx="427820" cy="636018"/>
          </a:xfrm>
          <a:prstGeom prst="rect">
            <a:avLst/>
          </a:prstGeom>
        </p:spPr>
      </p:pic>
      <p:sp>
        <p:nvSpPr>
          <p:cNvPr id="93" name="Прямоугольник 92"/>
          <p:cNvSpPr/>
          <p:nvPr/>
        </p:nvSpPr>
        <p:spPr>
          <a:xfrm>
            <a:off x="13077507" y="4586909"/>
            <a:ext cx="3136306" cy="4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Увеличение затрат</a:t>
            </a:r>
          </a:p>
        </p:txBody>
      </p:sp>
      <p:pic>
        <p:nvPicPr>
          <p:cNvPr id="104" name="Рисунок 103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2585028" y="3619500"/>
            <a:ext cx="427820" cy="6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47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>
            <a:off x="10202307" y="5522999"/>
            <a:ext cx="18309" cy="1220701"/>
          </a:xfrm>
          <a:prstGeom prst="line">
            <a:avLst/>
          </a:prstGeom>
          <a:ln w="28575">
            <a:solidFill>
              <a:srgbClr val="316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256825" y="4114382"/>
            <a:ext cx="0" cy="2019718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6539335"/>
            <a:ext cx="18288000" cy="8102790"/>
            <a:chOff x="0" y="0"/>
            <a:chExt cx="4816593" cy="2134068"/>
          </a:xfrm>
        </p:grpSpPr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9050"/>
              <a:ext cx="4816593" cy="2115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134068"/>
            </a:xfrm>
            <a:custGeom>
              <a:avLst/>
              <a:gdLst/>
              <a:ahLst/>
              <a:cxnLst/>
              <a:rect l="l" t="t" r="r" b="b"/>
              <a:pathLst>
                <a:path w="4816592" h="2134068">
                  <a:moveTo>
                    <a:pt x="0" y="0"/>
                  </a:moveTo>
                  <a:lnTo>
                    <a:pt x="4816592" y="0"/>
                  </a:lnTo>
                  <a:lnTo>
                    <a:pt x="4816592" y="2134068"/>
                  </a:lnTo>
                  <a:lnTo>
                    <a:pt x="0" y="2134068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08A088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56" name="Прямая со стрелкой 55"/>
          <p:cNvCxnSpPr/>
          <p:nvPr/>
        </p:nvCxnSpPr>
        <p:spPr>
          <a:xfrm>
            <a:off x="3200400" y="7294831"/>
            <a:ext cx="0" cy="648403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8"/>
          <p:cNvGrpSpPr/>
          <p:nvPr/>
        </p:nvGrpSpPr>
        <p:grpSpPr>
          <a:xfrm>
            <a:off x="2054482" y="3057616"/>
            <a:ext cx="4404687" cy="1161596"/>
            <a:chOff x="0" y="0"/>
            <a:chExt cx="670780" cy="907205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B867B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057400" y="6132031"/>
            <a:ext cx="4401769" cy="1162800"/>
            <a:chOff x="0" y="0"/>
            <a:chExt cx="670780" cy="907205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253832" y="6418478"/>
            <a:ext cx="388620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Подставная организация или ИП</a:t>
            </a:r>
            <a:endParaRPr lang="en-US" sz="2400" spc="-92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778808" y="3348492"/>
            <a:ext cx="281019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Сотрудники -  </a:t>
            </a:r>
            <a:r>
              <a:rPr lang="ru-RU" sz="2800" spc="-92" dirty="0" err="1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риэлторы</a:t>
            </a:r>
            <a:endParaRPr lang="en-US" sz="28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39765817-8B24-592F-9921-52BB00A1B58E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31" name="Freeform 27">
              <a:extLst>
                <a:ext uri="{FF2B5EF4-FFF2-40B4-BE49-F238E27FC236}">
                  <a16:creationId xmlns="" xmlns:a16="http://schemas.microsoft.com/office/drawing/2014/main" id="{21127D4C-8742-A3DE-DEDB-C9A5B50CE6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32" name="Рисунок 31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4BFB5C29-4E4C-33F1-308F-EAA1BEB7B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8657879" y="880130"/>
            <a:ext cx="9240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36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Схема с фиктивным трудоустройством</a:t>
            </a:r>
            <a:endParaRPr lang="ru-RU" sz="36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</a:endParaRPr>
          </a:p>
        </p:txBody>
      </p:sp>
      <p:grpSp>
        <p:nvGrpSpPr>
          <p:cNvPr id="34" name="Group 11"/>
          <p:cNvGrpSpPr/>
          <p:nvPr/>
        </p:nvGrpSpPr>
        <p:grpSpPr>
          <a:xfrm>
            <a:off x="12526481" y="3141806"/>
            <a:ext cx="4191000" cy="3220894"/>
            <a:chOff x="-4699" y="464"/>
            <a:chExt cx="1729526" cy="183966"/>
          </a:xfrm>
        </p:grpSpPr>
        <p:sp>
          <p:nvSpPr>
            <p:cNvPr id="35" name="Freeform 12"/>
            <p:cNvSpPr/>
            <p:nvPr/>
          </p:nvSpPr>
          <p:spPr>
            <a:xfrm>
              <a:off x="-4699" y="464"/>
              <a:ext cx="1724827" cy="183966"/>
            </a:xfrm>
            <a:custGeom>
              <a:avLst/>
              <a:gdLst/>
              <a:ahLst/>
              <a:cxnLst/>
              <a:rect l="l" t="t" r="r" b="b"/>
              <a:pathLst>
                <a:path w="1724827" h="183966">
                  <a:moveTo>
                    <a:pt x="24589" y="0"/>
                  </a:moveTo>
                  <a:lnTo>
                    <a:pt x="1700239" y="0"/>
                  </a:lnTo>
                  <a:cubicBezTo>
                    <a:pt x="1706760" y="0"/>
                    <a:pt x="1713014" y="2591"/>
                    <a:pt x="1717626" y="7202"/>
                  </a:cubicBezTo>
                  <a:cubicBezTo>
                    <a:pt x="1722237" y="11813"/>
                    <a:pt x="1724827" y="18067"/>
                    <a:pt x="1724827" y="24589"/>
                  </a:cubicBezTo>
                  <a:lnTo>
                    <a:pt x="1724827" y="159377"/>
                  </a:lnTo>
                  <a:cubicBezTo>
                    <a:pt x="1724827" y="165899"/>
                    <a:pt x="1722237" y="172153"/>
                    <a:pt x="1717626" y="176764"/>
                  </a:cubicBezTo>
                  <a:cubicBezTo>
                    <a:pt x="1713014" y="181376"/>
                    <a:pt x="1706760" y="183966"/>
                    <a:pt x="1700239" y="183966"/>
                  </a:cubicBezTo>
                  <a:lnTo>
                    <a:pt x="24589" y="183966"/>
                  </a:lnTo>
                  <a:cubicBezTo>
                    <a:pt x="18067" y="183966"/>
                    <a:pt x="11813" y="181376"/>
                    <a:pt x="7202" y="176764"/>
                  </a:cubicBezTo>
                  <a:cubicBezTo>
                    <a:pt x="2591" y="172153"/>
                    <a:pt x="0" y="165899"/>
                    <a:pt x="0" y="159377"/>
                  </a:cubicBezTo>
                  <a:lnTo>
                    <a:pt x="0" y="24589"/>
                  </a:lnTo>
                  <a:cubicBezTo>
                    <a:pt x="0" y="18067"/>
                    <a:pt x="2591" y="11813"/>
                    <a:pt x="7202" y="7202"/>
                  </a:cubicBezTo>
                  <a:cubicBezTo>
                    <a:pt x="11813" y="2591"/>
                    <a:pt x="18067" y="0"/>
                    <a:pt x="245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316067"/>
              </a:solidFill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TextBox 13"/>
            <p:cNvSpPr txBox="1"/>
            <p:nvPr/>
          </p:nvSpPr>
          <p:spPr>
            <a:xfrm>
              <a:off x="0" y="19050"/>
              <a:ext cx="1724827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37" name="Group 11">
            <a:extLst>
              <a:ext uri="{FF2B5EF4-FFF2-40B4-BE49-F238E27FC236}">
                <a16:creationId xmlns="" xmlns:a16="http://schemas.microsoft.com/office/drawing/2014/main" id="{BC7DC867-2F87-8A65-03D3-428247F2B479}"/>
              </a:ext>
            </a:extLst>
          </p:cNvPr>
          <p:cNvGrpSpPr/>
          <p:nvPr/>
        </p:nvGrpSpPr>
        <p:grpSpPr>
          <a:xfrm>
            <a:off x="12338947" y="2859502"/>
            <a:ext cx="4577453" cy="763174"/>
            <a:chOff x="0" y="0"/>
            <a:chExt cx="1185649" cy="393849"/>
          </a:xfrm>
          <a:solidFill>
            <a:srgbClr val="2B867B"/>
          </a:solidFill>
        </p:grpSpPr>
        <p:sp>
          <p:nvSpPr>
            <p:cNvPr id="38" name="Freeform 12">
              <a:extLst>
                <a:ext uri="{FF2B5EF4-FFF2-40B4-BE49-F238E27FC236}">
                  <a16:creationId xmlns="" xmlns:a16="http://schemas.microsoft.com/office/drawing/2014/main" id="{D9F5DE60-6944-6CC0-CBF0-F4B7ACCA7A03}"/>
                </a:ext>
              </a:extLst>
            </p:cNvPr>
            <p:cNvSpPr/>
            <p:nvPr/>
          </p:nvSpPr>
          <p:spPr>
            <a:xfrm>
              <a:off x="0" y="0"/>
              <a:ext cx="1185649" cy="393849"/>
            </a:xfrm>
            <a:custGeom>
              <a:avLst/>
              <a:gdLst/>
              <a:ahLst/>
              <a:cxnLst/>
              <a:rect l="l" t="t" r="r" b="b"/>
              <a:pathLst>
                <a:path w="1185649" h="393849">
                  <a:moveTo>
                    <a:pt x="35771" y="0"/>
                  </a:moveTo>
                  <a:lnTo>
                    <a:pt x="1149878" y="0"/>
                  </a:lnTo>
                  <a:cubicBezTo>
                    <a:pt x="1159365" y="0"/>
                    <a:pt x="1168464" y="3769"/>
                    <a:pt x="1175172" y="10477"/>
                  </a:cubicBezTo>
                  <a:cubicBezTo>
                    <a:pt x="1181880" y="17185"/>
                    <a:pt x="1185649" y="26284"/>
                    <a:pt x="1185649" y="35771"/>
                  </a:cubicBezTo>
                  <a:lnTo>
                    <a:pt x="1185649" y="358079"/>
                  </a:lnTo>
                  <a:cubicBezTo>
                    <a:pt x="1185649" y="367565"/>
                    <a:pt x="1181880" y="376664"/>
                    <a:pt x="1175172" y="383372"/>
                  </a:cubicBezTo>
                  <a:cubicBezTo>
                    <a:pt x="1168464" y="390080"/>
                    <a:pt x="1159365" y="393849"/>
                    <a:pt x="1149878" y="393849"/>
                  </a:cubicBezTo>
                  <a:lnTo>
                    <a:pt x="35771" y="393849"/>
                  </a:lnTo>
                  <a:cubicBezTo>
                    <a:pt x="16015" y="393849"/>
                    <a:pt x="0" y="377834"/>
                    <a:pt x="0" y="358079"/>
                  </a:cubicBezTo>
                  <a:lnTo>
                    <a:pt x="0" y="35771"/>
                  </a:lnTo>
                  <a:cubicBezTo>
                    <a:pt x="0" y="26284"/>
                    <a:pt x="3769" y="17185"/>
                    <a:pt x="10477" y="10477"/>
                  </a:cubicBezTo>
                  <a:cubicBezTo>
                    <a:pt x="17185" y="3769"/>
                    <a:pt x="26284" y="0"/>
                    <a:pt x="3577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TextBox 13">
              <a:extLst>
                <a:ext uri="{FF2B5EF4-FFF2-40B4-BE49-F238E27FC236}">
                  <a16:creationId xmlns="" xmlns:a16="http://schemas.microsoft.com/office/drawing/2014/main" id="{191A0A4B-6B10-84CD-213C-90C25FDB8F1A}"/>
                </a:ext>
              </a:extLst>
            </p:cNvPr>
            <p:cNvSpPr txBox="1"/>
            <p:nvPr/>
          </p:nvSpPr>
          <p:spPr>
            <a:xfrm>
              <a:off x="0" y="19050"/>
              <a:ext cx="1185649" cy="37479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40" name="TextBox 23"/>
          <p:cNvSpPr txBox="1"/>
          <p:nvPr/>
        </p:nvSpPr>
        <p:spPr>
          <a:xfrm>
            <a:off x="13524324" y="3073505"/>
            <a:ext cx="220669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ru-RU" sz="3200" spc="-92" dirty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Экономия</a:t>
            </a:r>
            <a:endParaRPr lang="en-US" sz="32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3376727" y="3927733"/>
            <a:ext cx="3136306" cy="4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«Входящий» НДС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2856432" y="4698172"/>
            <a:ext cx="427820" cy="636018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13427020" y="4729505"/>
            <a:ext cx="3136306" cy="4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Увеличение затрат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2856432" y="3842963"/>
            <a:ext cx="427820" cy="636018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2850479" y="5573457"/>
            <a:ext cx="427820" cy="6360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13237042" y="5475278"/>
            <a:ext cx="3136306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100"/>
              </a:lnSpc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Снижение выплат по РСВ и НДФЛ</a:t>
            </a:r>
          </a:p>
        </p:txBody>
      </p:sp>
      <p:grpSp>
        <p:nvGrpSpPr>
          <p:cNvPr id="47" name="Group 14"/>
          <p:cNvGrpSpPr/>
          <p:nvPr/>
        </p:nvGrpSpPr>
        <p:grpSpPr>
          <a:xfrm>
            <a:off x="8593613" y="4502130"/>
            <a:ext cx="3217387" cy="1071327"/>
            <a:chOff x="0" y="0"/>
            <a:chExt cx="670780" cy="907205"/>
          </a:xfrm>
        </p:grpSpPr>
        <p:sp>
          <p:nvSpPr>
            <p:cNvPr id="48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83B3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50" name="TextBox 25"/>
          <p:cNvSpPr txBox="1"/>
          <p:nvPr/>
        </p:nvSpPr>
        <p:spPr>
          <a:xfrm>
            <a:off x="8979677" y="4751558"/>
            <a:ext cx="248187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32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Агентство недвижимости</a:t>
            </a:r>
            <a:endParaRPr lang="en-US" sz="32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1" name="TextBox 27"/>
          <p:cNvSpPr txBox="1"/>
          <p:nvPr/>
        </p:nvSpPr>
        <p:spPr>
          <a:xfrm>
            <a:off x="8821110" y="4097507"/>
            <a:ext cx="2799013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400" spc="-92" dirty="0" smtClean="0">
                <a:solidFill>
                  <a:srgbClr val="2B867B"/>
                </a:solidFill>
                <a:ea typeface="Montserrat Bold"/>
                <a:cs typeface="Montserrat Bold"/>
                <a:sym typeface="Montserrat Bold"/>
              </a:rPr>
              <a:t>Выгодоприобретатель</a:t>
            </a:r>
            <a:endParaRPr lang="en-US" sz="2400" spc="-92" dirty="0">
              <a:solidFill>
                <a:srgbClr val="2B867B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908816" y="4745405"/>
            <a:ext cx="243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16067"/>
                </a:solidFill>
                <a:cs typeface="Times New Roman" panose="02020603050405020304" pitchFamily="18" charset="0"/>
              </a:rPr>
              <a:t>Трудоустройство сотрудников</a:t>
            </a:r>
            <a:endParaRPr lang="ru-RU" sz="1600" b="1" dirty="0">
              <a:solidFill>
                <a:srgbClr val="316067"/>
              </a:solidFill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62800" y="3232360"/>
            <a:ext cx="2438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16067"/>
                </a:solidFill>
                <a:cs typeface="Times New Roman" panose="02020603050405020304" pitchFamily="18" charset="0"/>
              </a:rPr>
              <a:t>Увольнение сотрудников</a:t>
            </a:r>
            <a:endParaRPr lang="ru-RU" sz="1600" b="1" dirty="0">
              <a:solidFill>
                <a:srgbClr val="316067"/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239001" y="6160426"/>
            <a:ext cx="243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16067"/>
                </a:solidFill>
                <a:cs typeface="Times New Roman" panose="02020603050405020304" pitchFamily="18" charset="0"/>
              </a:rPr>
              <a:t>Заключение договора по оказанию услуг</a:t>
            </a:r>
            <a:endParaRPr lang="ru-RU" sz="1600" b="1" dirty="0">
              <a:solidFill>
                <a:srgbClr val="316067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57" name="Group 8"/>
          <p:cNvGrpSpPr/>
          <p:nvPr/>
        </p:nvGrpSpPr>
        <p:grpSpPr>
          <a:xfrm>
            <a:off x="1372257" y="7971509"/>
            <a:ext cx="2689810" cy="1442236"/>
            <a:chOff x="0" y="0"/>
            <a:chExt cx="670780" cy="907205"/>
          </a:xfrm>
        </p:grpSpPr>
        <p:sp>
          <p:nvSpPr>
            <p:cNvPr id="58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60" name="TextBox 25"/>
          <p:cNvSpPr txBox="1"/>
          <p:nvPr/>
        </p:nvSpPr>
        <p:spPr>
          <a:xfrm>
            <a:off x="1476222" y="8397674"/>
            <a:ext cx="248187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Снятие по реестрам</a:t>
            </a:r>
            <a:endParaRPr lang="en-US" sz="2400" spc="-92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>
            <a:off x="5181600" y="7277100"/>
            <a:ext cx="0" cy="648403"/>
          </a:xfrm>
          <a:prstGeom prst="straightConnector1">
            <a:avLst/>
          </a:prstGeom>
          <a:ln w="28575">
            <a:solidFill>
              <a:srgbClr val="316067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8"/>
          <p:cNvGrpSpPr/>
          <p:nvPr/>
        </p:nvGrpSpPr>
        <p:grpSpPr>
          <a:xfrm>
            <a:off x="4366903" y="7943234"/>
            <a:ext cx="7414210" cy="1477212"/>
            <a:chOff x="0" y="0"/>
            <a:chExt cx="670780" cy="907205"/>
          </a:xfrm>
        </p:grpSpPr>
        <p:sp>
          <p:nvSpPr>
            <p:cNvPr id="66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68" name="TextBox 25"/>
          <p:cNvSpPr txBox="1"/>
          <p:nvPr/>
        </p:nvSpPr>
        <p:spPr>
          <a:xfrm>
            <a:off x="4476112" y="8256266"/>
            <a:ext cx="7195791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ctr">
              <a:lnSpc>
                <a:spcPts val="2287"/>
              </a:lnSpc>
              <a:buFont typeface="Arial" panose="020B0604020202020204" pitchFamily="34" charset="0"/>
              <a:buChar char="•"/>
            </a:pP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Оплата труда в минимальном размере</a:t>
            </a:r>
          </a:p>
          <a:p>
            <a:pPr marL="342900" indent="-342900" algn="ctr">
              <a:lnSpc>
                <a:spcPts val="2287"/>
              </a:lnSpc>
              <a:buFont typeface="Arial" panose="020B0604020202020204" pitchFamily="34" charset="0"/>
              <a:buChar char="•"/>
            </a:pP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Предоставление отчетности в ФНС с минимальными суммами </a:t>
            </a:r>
          </a:p>
        </p:txBody>
      </p:sp>
      <p:cxnSp>
        <p:nvCxnSpPr>
          <p:cNvPr id="70" name="Прямая со стрелкой 69"/>
          <p:cNvCxnSpPr/>
          <p:nvPr/>
        </p:nvCxnSpPr>
        <p:spPr>
          <a:xfrm flipH="1">
            <a:off x="6453250" y="6743700"/>
            <a:ext cx="3767366" cy="0"/>
          </a:xfrm>
          <a:prstGeom prst="straightConnector1">
            <a:avLst/>
          </a:prstGeom>
          <a:ln w="28575">
            <a:solidFill>
              <a:srgbClr val="3160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194749" y="3570914"/>
            <a:ext cx="0" cy="953712"/>
          </a:xfrm>
          <a:prstGeom prst="line">
            <a:avLst/>
          </a:prstGeom>
          <a:ln w="28575">
            <a:solidFill>
              <a:srgbClr val="31606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6445692" y="3573985"/>
            <a:ext cx="3749057" cy="0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6539335"/>
            <a:ext cx="18288000" cy="8102790"/>
            <a:chOff x="0" y="0"/>
            <a:chExt cx="4816593" cy="2134068"/>
          </a:xfrm>
        </p:grpSpPr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9050"/>
              <a:ext cx="4816593" cy="2115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134068"/>
            </a:xfrm>
            <a:custGeom>
              <a:avLst/>
              <a:gdLst/>
              <a:ahLst/>
              <a:cxnLst/>
              <a:rect l="l" t="t" r="r" b="b"/>
              <a:pathLst>
                <a:path w="4816592" h="2134068">
                  <a:moveTo>
                    <a:pt x="0" y="0"/>
                  </a:moveTo>
                  <a:lnTo>
                    <a:pt x="4816592" y="0"/>
                  </a:lnTo>
                  <a:lnTo>
                    <a:pt x="4816592" y="2134068"/>
                  </a:lnTo>
                  <a:lnTo>
                    <a:pt x="0" y="2134068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08A088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61" name="Прямая со стрелкой 60"/>
          <p:cNvCxnSpPr/>
          <p:nvPr/>
        </p:nvCxnSpPr>
        <p:spPr>
          <a:xfrm>
            <a:off x="4236779" y="7339735"/>
            <a:ext cx="0" cy="648403"/>
          </a:xfrm>
          <a:prstGeom prst="straightConnector1">
            <a:avLst/>
          </a:prstGeom>
          <a:ln w="28575">
            <a:solidFill>
              <a:srgbClr val="316067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202307" y="5522999"/>
            <a:ext cx="18309" cy="1220701"/>
          </a:xfrm>
          <a:prstGeom prst="line">
            <a:avLst/>
          </a:prstGeom>
          <a:ln w="28575">
            <a:solidFill>
              <a:srgbClr val="316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256825" y="4114382"/>
            <a:ext cx="0" cy="2019718"/>
          </a:xfrm>
          <a:prstGeom prst="straightConnector1">
            <a:avLst/>
          </a:prstGeom>
          <a:ln w="28575">
            <a:solidFill>
              <a:srgbClr val="31606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8"/>
          <p:cNvGrpSpPr/>
          <p:nvPr/>
        </p:nvGrpSpPr>
        <p:grpSpPr>
          <a:xfrm>
            <a:off x="2054482" y="3057616"/>
            <a:ext cx="4404687" cy="1161596"/>
            <a:chOff x="0" y="0"/>
            <a:chExt cx="670780" cy="907205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B867B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057400" y="6132031"/>
            <a:ext cx="4401769" cy="1162800"/>
            <a:chOff x="0" y="0"/>
            <a:chExt cx="670780" cy="907205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279475" y="6539335"/>
            <a:ext cx="3886200" cy="297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«</a:t>
            </a:r>
            <a:r>
              <a:rPr lang="ru-RU" sz="2400" spc="-92" dirty="0" err="1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Самозанятые</a:t>
            </a: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»</a:t>
            </a:r>
            <a:endParaRPr lang="en-US" sz="2400" spc="-92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778808" y="3348492"/>
            <a:ext cx="281019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Сотрудники -  </a:t>
            </a:r>
            <a:r>
              <a:rPr lang="ru-RU" sz="2800" spc="-92" dirty="0" err="1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риэлторы</a:t>
            </a:r>
            <a:endParaRPr lang="en-US" sz="28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39765817-8B24-592F-9921-52BB00A1B58E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31" name="Freeform 27">
              <a:extLst>
                <a:ext uri="{FF2B5EF4-FFF2-40B4-BE49-F238E27FC236}">
                  <a16:creationId xmlns="" xmlns:a16="http://schemas.microsoft.com/office/drawing/2014/main" id="{21127D4C-8742-A3DE-DEDB-C9A5B50CE6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32" name="Рисунок 31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4BFB5C29-4E4C-33F1-308F-EAA1BEB7B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8657879" y="880130"/>
            <a:ext cx="9240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36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Схема с привлечением «</a:t>
            </a:r>
            <a:r>
              <a:rPr lang="ru-RU" sz="3600" b="1" spc="-193" dirty="0" err="1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самозанятых</a:t>
            </a:r>
            <a:r>
              <a:rPr lang="ru-RU" sz="36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»</a:t>
            </a:r>
            <a:endParaRPr lang="ru-RU" sz="36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</a:endParaRPr>
          </a:p>
        </p:txBody>
      </p:sp>
      <p:grpSp>
        <p:nvGrpSpPr>
          <p:cNvPr id="34" name="Group 11"/>
          <p:cNvGrpSpPr/>
          <p:nvPr/>
        </p:nvGrpSpPr>
        <p:grpSpPr>
          <a:xfrm>
            <a:off x="12689400" y="3615702"/>
            <a:ext cx="4191000" cy="1957755"/>
            <a:chOff x="-4699" y="464"/>
            <a:chExt cx="1729526" cy="183966"/>
          </a:xfrm>
        </p:grpSpPr>
        <p:sp>
          <p:nvSpPr>
            <p:cNvPr id="35" name="Freeform 12"/>
            <p:cNvSpPr/>
            <p:nvPr/>
          </p:nvSpPr>
          <p:spPr>
            <a:xfrm>
              <a:off x="-4699" y="464"/>
              <a:ext cx="1724827" cy="183966"/>
            </a:xfrm>
            <a:custGeom>
              <a:avLst/>
              <a:gdLst/>
              <a:ahLst/>
              <a:cxnLst/>
              <a:rect l="l" t="t" r="r" b="b"/>
              <a:pathLst>
                <a:path w="1724827" h="183966">
                  <a:moveTo>
                    <a:pt x="24589" y="0"/>
                  </a:moveTo>
                  <a:lnTo>
                    <a:pt x="1700239" y="0"/>
                  </a:lnTo>
                  <a:cubicBezTo>
                    <a:pt x="1706760" y="0"/>
                    <a:pt x="1713014" y="2591"/>
                    <a:pt x="1717626" y="7202"/>
                  </a:cubicBezTo>
                  <a:cubicBezTo>
                    <a:pt x="1722237" y="11813"/>
                    <a:pt x="1724827" y="18067"/>
                    <a:pt x="1724827" y="24589"/>
                  </a:cubicBezTo>
                  <a:lnTo>
                    <a:pt x="1724827" y="159377"/>
                  </a:lnTo>
                  <a:cubicBezTo>
                    <a:pt x="1724827" y="165899"/>
                    <a:pt x="1722237" y="172153"/>
                    <a:pt x="1717626" y="176764"/>
                  </a:cubicBezTo>
                  <a:cubicBezTo>
                    <a:pt x="1713014" y="181376"/>
                    <a:pt x="1706760" y="183966"/>
                    <a:pt x="1700239" y="183966"/>
                  </a:cubicBezTo>
                  <a:lnTo>
                    <a:pt x="24589" y="183966"/>
                  </a:lnTo>
                  <a:cubicBezTo>
                    <a:pt x="18067" y="183966"/>
                    <a:pt x="11813" y="181376"/>
                    <a:pt x="7202" y="176764"/>
                  </a:cubicBezTo>
                  <a:cubicBezTo>
                    <a:pt x="2591" y="172153"/>
                    <a:pt x="0" y="165899"/>
                    <a:pt x="0" y="159377"/>
                  </a:cubicBezTo>
                  <a:lnTo>
                    <a:pt x="0" y="24589"/>
                  </a:lnTo>
                  <a:cubicBezTo>
                    <a:pt x="0" y="18067"/>
                    <a:pt x="2591" y="11813"/>
                    <a:pt x="7202" y="7202"/>
                  </a:cubicBezTo>
                  <a:cubicBezTo>
                    <a:pt x="11813" y="2591"/>
                    <a:pt x="18067" y="0"/>
                    <a:pt x="245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316067"/>
              </a:solidFill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TextBox 13"/>
            <p:cNvSpPr txBox="1"/>
            <p:nvPr/>
          </p:nvSpPr>
          <p:spPr>
            <a:xfrm>
              <a:off x="0" y="19050"/>
              <a:ext cx="1724827" cy="164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37" name="Group 11">
            <a:extLst>
              <a:ext uri="{FF2B5EF4-FFF2-40B4-BE49-F238E27FC236}">
                <a16:creationId xmlns="" xmlns:a16="http://schemas.microsoft.com/office/drawing/2014/main" id="{BC7DC867-2F87-8A65-03D3-428247F2B479}"/>
              </a:ext>
            </a:extLst>
          </p:cNvPr>
          <p:cNvGrpSpPr/>
          <p:nvPr/>
        </p:nvGrpSpPr>
        <p:grpSpPr>
          <a:xfrm>
            <a:off x="12501866" y="3333398"/>
            <a:ext cx="4577453" cy="763174"/>
            <a:chOff x="0" y="0"/>
            <a:chExt cx="1185649" cy="393849"/>
          </a:xfrm>
          <a:solidFill>
            <a:srgbClr val="2B867B"/>
          </a:solidFill>
        </p:grpSpPr>
        <p:sp>
          <p:nvSpPr>
            <p:cNvPr id="38" name="Freeform 12">
              <a:extLst>
                <a:ext uri="{FF2B5EF4-FFF2-40B4-BE49-F238E27FC236}">
                  <a16:creationId xmlns="" xmlns:a16="http://schemas.microsoft.com/office/drawing/2014/main" id="{D9F5DE60-6944-6CC0-CBF0-F4B7ACCA7A03}"/>
                </a:ext>
              </a:extLst>
            </p:cNvPr>
            <p:cNvSpPr/>
            <p:nvPr/>
          </p:nvSpPr>
          <p:spPr>
            <a:xfrm>
              <a:off x="0" y="0"/>
              <a:ext cx="1185649" cy="393849"/>
            </a:xfrm>
            <a:custGeom>
              <a:avLst/>
              <a:gdLst/>
              <a:ahLst/>
              <a:cxnLst/>
              <a:rect l="l" t="t" r="r" b="b"/>
              <a:pathLst>
                <a:path w="1185649" h="393849">
                  <a:moveTo>
                    <a:pt x="35771" y="0"/>
                  </a:moveTo>
                  <a:lnTo>
                    <a:pt x="1149878" y="0"/>
                  </a:lnTo>
                  <a:cubicBezTo>
                    <a:pt x="1159365" y="0"/>
                    <a:pt x="1168464" y="3769"/>
                    <a:pt x="1175172" y="10477"/>
                  </a:cubicBezTo>
                  <a:cubicBezTo>
                    <a:pt x="1181880" y="17185"/>
                    <a:pt x="1185649" y="26284"/>
                    <a:pt x="1185649" y="35771"/>
                  </a:cubicBezTo>
                  <a:lnTo>
                    <a:pt x="1185649" y="358079"/>
                  </a:lnTo>
                  <a:cubicBezTo>
                    <a:pt x="1185649" y="367565"/>
                    <a:pt x="1181880" y="376664"/>
                    <a:pt x="1175172" y="383372"/>
                  </a:cubicBezTo>
                  <a:cubicBezTo>
                    <a:pt x="1168464" y="390080"/>
                    <a:pt x="1159365" y="393849"/>
                    <a:pt x="1149878" y="393849"/>
                  </a:cubicBezTo>
                  <a:lnTo>
                    <a:pt x="35771" y="393849"/>
                  </a:lnTo>
                  <a:cubicBezTo>
                    <a:pt x="16015" y="393849"/>
                    <a:pt x="0" y="377834"/>
                    <a:pt x="0" y="358079"/>
                  </a:cubicBezTo>
                  <a:lnTo>
                    <a:pt x="0" y="35771"/>
                  </a:lnTo>
                  <a:cubicBezTo>
                    <a:pt x="0" y="26284"/>
                    <a:pt x="3769" y="17185"/>
                    <a:pt x="10477" y="10477"/>
                  </a:cubicBezTo>
                  <a:cubicBezTo>
                    <a:pt x="17185" y="3769"/>
                    <a:pt x="26284" y="0"/>
                    <a:pt x="3577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TextBox 13">
              <a:extLst>
                <a:ext uri="{FF2B5EF4-FFF2-40B4-BE49-F238E27FC236}">
                  <a16:creationId xmlns="" xmlns:a16="http://schemas.microsoft.com/office/drawing/2014/main" id="{191A0A4B-6B10-84CD-213C-90C25FDB8F1A}"/>
                </a:ext>
              </a:extLst>
            </p:cNvPr>
            <p:cNvSpPr txBox="1"/>
            <p:nvPr/>
          </p:nvSpPr>
          <p:spPr>
            <a:xfrm>
              <a:off x="0" y="19050"/>
              <a:ext cx="1185649" cy="37479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40" name="TextBox 23"/>
          <p:cNvSpPr txBox="1"/>
          <p:nvPr/>
        </p:nvSpPr>
        <p:spPr>
          <a:xfrm>
            <a:off x="13687243" y="3547401"/>
            <a:ext cx="2206697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ru-RU" sz="3200" spc="-92" dirty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Экономия</a:t>
            </a:r>
            <a:endParaRPr lang="en-US" sz="32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5E1FF2B8-2953-499F-77AB-E232C121B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3013398" y="4479679"/>
            <a:ext cx="427820" cy="636018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13399961" y="4381500"/>
            <a:ext cx="3136306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100"/>
              </a:lnSpc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Снижение выплат по РСВ и НДФЛ</a:t>
            </a:r>
          </a:p>
        </p:txBody>
      </p:sp>
      <p:grpSp>
        <p:nvGrpSpPr>
          <p:cNvPr id="47" name="Group 14"/>
          <p:cNvGrpSpPr/>
          <p:nvPr/>
        </p:nvGrpSpPr>
        <p:grpSpPr>
          <a:xfrm>
            <a:off x="8593613" y="4502130"/>
            <a:ext cx="3217387" cy="1071327"/>
            <a:chOff x="0" y="0"/>
            <a:chExt cx="670780" cy="907205"/>
          </a:xfrm>
        </p:grpSpPr>
        <p:sp>
          <p:nvSpPr>
            <p:cNvPr id="48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83B3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50" name="TextBox 25"/>
          <p:cNvSpPr txBox="1"/>
          <p:nvPr/>
        </p:nvSpPr>
        <p:spPr>
          <a:xfrm>
            <a:off x="8979677" y="4751558"/>
            <a:ext cx="248187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3200" spc="-92" dirty="0" smtClean="0">
                <a:solidFill>
                  <a:srgbClr val="FFFFFF"/>
                </a:solidFill>
                <a:ea typeface="Montserrat Bold"/>
                <a:cs typeface="Montserrat Bold"/>
                <a:sym typeface="Montserrat Bold"/>
              </a:rPr>
              <a:t>Агентство недвижимости</a:t>
            </a:r>
            <a:endParaRPr lang="en-US" sz="3200" spc="-92" dirty="0">
              <a:solidFill>
                <a:srgbClr val="FFFFFF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1" name="TextBox 27"/>
          <p:cNvSpPr txBox="1"/>
          <p:nvPr/>
        </p:nvSpPr>
        <p:spPr>
          <a:xfrm>
            <a:off x="8821110" y="4097507"/>
            <a:ext cx="2799013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400" spc="-92" dirty="0" smtClean="0">
                <a:solidFill>
                  <a:srgbClr val="2B867B"/>
                </a:solidFill>
                <a:ea typeface="Montserrat Bold"/>
                <a:cs typeface="Montserrat Bold"/>
                <a:sym typeface="Montserrat Bold"/>
              </a:rPr>
              <a:t>Выгодоприобретатель</a:t>
            </a:r>
            <a:endParaRPr lang="en-US" sz="2400" spc="-92" dirty="0">
              <a:solidFill>
                <a:srgbClr val="2B867B"/>
              </a:solidFill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908816" y="4745405"/>
            <a:ext cx="243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16067"/>
                </a:solidFill>
                <a:cs typeface="Times New Roman" panose="02020603050405020304" pitchFamily="18" charset="0"/>
              </a:rPr>
              <a:t>Оформление </a:t>
            </a:r>
            <a:r>
              <a:rPr lang="ru-RU" sz="1600" b="1" dirty="0" err="1" smtClean="0">
                <a:solidFill>
                  <a:srgbClr val="316067"/>
                </a:solidFill>
                <a:cs typeface="Times New Roman" panose="02020603050405020304" pitchFamily="18" charset="0"/>
              </a:rPr>
              <a:t>спецрежима</a:t>
            </a:r>
            <a:endParaRPr lang="ru-RU" sz="1600" b="1" dirty="0">
              <a:solidFill>
                <a:srgbClr val="316067"/>
              </a:solidFill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239001" y="6160426"/>
            <a:ext cx="243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16067"/>
                </a:solidFill>
                <a:cs typeface="Times New Roman" panose="02020603050405020304" pitchFamily="18" charset="0"/>
              </a:rPr>
              <a:t>Заключение договора по оказанию услуг</a:t>
            </a:r>
            <a:endParaRPr lang="ru-RU" sz="1600" b="1" dirty="0">
              <a:solidFill>
                <a:srgbClr val="316067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flipH="1">
            <a:off x="6453250" y="6743700"/>
            <a:ext cx="3767366" cy="0"/>
          </a:xfrm>
          <a:prstGeom prst="straightConnector1">
            <a:avLst/>
          </a:prstGeom>
          <a:ln w="28575">
            <a:solidFill>
              <a:srgbClr val="3160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8"/>
          <p:cNvGrpSpPr/>
          <p:nvPr/>
        </p:nvGrpSpPr>
        <p:grpSpPr>
          <a:xfrm>
            <a:off x="2877586" y="8000235"/>
            <a:ext cx="2689810" cy="1442236"/>
            <a:chOff x="0" y="0"/>
            <a:chExt cx="670780" cy="907205"/>
          </a:xfrm>
        </p:grpSpPr>
        <p:sp>
          <p:nvSpPr>
            <p:cNvPr id="63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71" name="TextBox 25"/>
          <p:cNvSpPr txBox="1"/>
          <p:nvPr/>
        </p:nvSpPr>
        <p:spPr>
          <a:xfrm>
            <a:off x="2981551" y="8426400"/>
            <a:ext cx="2481879" cy="59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Уплата </a:t>
            </a:r>
            <a:b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</a:br>
            <a:r>
              <a:rPr lang="ru-RU" sz="2400" spc="-92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НПД 6%</a:t>
            </a:r>
            <a:endParaRPr lang="en-US" sz="2400" spc="-92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3927019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11">
            <a:extLst>
              <a:ext uri="{FF2B5EF4-FFF2-40B4-BE49-F238E27FC236}">
                <a16:creationId xmlns="" xmlns:a16="http://schemas.microsoft.com/office/drawing/2014/main" id="{BC7DC867-2F87-8A65-03D3-428247F2B479}"/>
              </a:ext>
            </a:extLst>
          </p:cNvPr>
          <p:cNvGrpSpPr/>
          <p:nvPr/>
        </p:nvGrpSpPr>
        <p:grpSpPr>
          <a:xfrm>
            <a:off x="11221980" y="2784437"/>
            <a:ext cx="6075419" cy="1503892"/>
            <a:chOff x="-256" y="-2995"/>
            <a:chExt cx="1185905" cy="396844"/>
          </a:xfrm>
        </p:grpSpPr>
        <p:sp>
          <p:nvSpPr>
            <p:cNvPr id="37" name="Freeform 12">
              <a:extLst>
                <a:ext uri="{FF2B5EF4-FFF2-40B4-BE49-F238E27FC236}">
                  <a16:creationId xmlns="" xmlns:a16="http://schemas.microsoft.com/office/drawing/2014/main" id="{D9F5DE60-6944-6CC0-CBF0-F4B7ACCA7A03}"/>
                </a:ext>
              </a:extLst>
            </p:cNvPr>
            <p:cNvSpPr/>
            <p:nvPr/>
          </p:nvSpPr>
          <p:spPr>
            <a:xfrm>
              <a:off x="-256" y="-2995"/>
              <a:ext cx="1185649" cy="393849"/>
            </a:xfrm>
            <a:custGeom>
              <a:avLst/>
              <a:gdLst/>
              <a:ahLst/>
              <a:cxnLst/>
              <a:rect l="l" t="t" r="r" b="b"/>
              <a:pathLst>
                <a:path w="1185649" h="393849">
                  <a:moveTo>
                    <a:pt x="35771" y="0"/>
                  </a:moveTo>
                  <a:lnTo>
                    <a:pt x="1149878" y="0"/>
                  </a:lnTo>
                  <a:cubicBezTo>
                    <a:pt x="1159365" y="0"/>
                    <a:pt x="1168464" y="3769"/>
                    <a:pt x="1175172" y="10477"/>
                  </a:cubicBezTo>
                  <a:cubicBezTo>
                    <a:pt x="1181880" y="17185"/>
                    <a:pt x="1185649" y="26284"/>
                    <a:pt x="1185649" y="35771"/>
                  </a:cubicBezTo>
                  <a:lnTo>
                    <a:pt x="1185649" y="358079"/>
                  </a:lnTo>
                  <a:cubicBezTo>
                    <a:pt x="1185649" y="367565"/>
                    <a:pt x="1181880" y="376664"/>
                    <a:pt x="1175172" y="383372"/>
                  </a:cubicBezTo>
                  <a:cubicBezTo>
                    <a:pt x="1168464" y="390080"/>
                    <a:pt x="1159365" y="393849"/>
                    <a:pt x="1149878" y="393849"/>
                  </a:cubicBezTo>
                  <a:lnTo>
                    <a:pt x="35771" y="393849"/>
                  </a:lnTo>
                  <a:cubicBezTo>
                    <a:pt x="16015" y="393849"/>
                    <a:pt x="0" y="377834"/>
                    <a:pt x="0" y="358079"/>
                  </a:cubicBezTo>
                  <a:lnTo>
                    <a:pt x="0" y="35771"/>
                  </a:lnTo>
                  <a:cubicBezTo>
                    <a:pt x="0" y="26284"/>
                    <a:pt x="3769" y="17185"/>
                    <a:pt x="10477" y="10477"/>
                  </a:cubicBezTo>
                  <a:cubicBezTo>
                    <a:pt x="17185" y="3769"/>
                    <a:pt x="26284" y="0"/>
                    <a:pt x="35771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13">
              <a:extLst>
                <a:ext uri="{FF2B5EF4-FFF2-40B4-BE49-F238E27FC236}">
                  <a16:creationId xmlns="" xmlns:a16="http://schemas.microsoft.com/office/drawing/2014/main" id="{191A0A4B-6B10-84CD-213C-90C25FDB8F1A}"/>
                </a:ext>
              </a:extLst>
            </p:cNvPr>
            <p:cNvSpPr txBox="1"/>
            <p:nvPr/>
          </p:nvSpPr>
          <p:spPr>
            <a:xfrm>
              <a:off x="0" y="19050"/>
              <a:ext cx="1185649" cy="3747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695650" y="-2260760"/>
            <a:ext cx="5184699" cy="5039855"/>
          </a:xfrm>
          <a:custGeom>
            <a:avLst/>
            <a:gdLst/>
            <a:ahLst/>
            <a:cxnLst/>
            <a:rect l="l" t="t" r="r" b="b"/>
            <a:pathLst>
              <a:path w="10837192" h="10841710">
                <a:moveTo>
                  <a:pt x="0" y="0"/>
                </a:moveTo>
                <a:lnTo>
                  <a:pt x="10837192" y="0"/>
                </a:lnTo>
                <a:lnTo>
                  <a:pt x="10837192" y="10841710"/>
                </a:lnTo>
                <a:lnTo>
                  <a:pt x="0" y="10841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3" name="Group 3"/>
          <p:cNvGrpSpPr/>
          <p:nvPr/>
        </p:nvGrpSpPr>
        <p:grpSpPr>
          <a:xfrm>
            <a:off x="2054482" y="2277799"/>
            <a:ext cx="8679644" cy="6828101"/>
            <a:chOff x="0" y="0"/>
            <a:chExt cx="2143421" cy="1637421"/>
          </a:xfrm>
        </p:grpSpPr>
        <p:sp>
          <p:nvSpPr>
            <p:cNvPr id="4" name="Freeform 4"/>
            <p:cNvSpPr>
              <a:spLocks/>
            </p:cNvSpPr>
            <p:nvPr/>
          </p:nvSpPr>
          <p:spPr>
            <a:xfrm>
              <a:off x="0" y="0"/>
              <a:ext cx="2143421" cy="1637421"/>
            </a:xfrm>
            <a:custGeom>
              <a:avLst/>
              <a:gdLst/>
              <a:ahLst/>
              <a:cxnLst/>
              <a:rect l="l" t="t" r="r" b="b"/>
              <a:pathLst>
                <a:path w="2143421" h="1637421">
                  <a:moveTo>
                    <a:pt x="25867" y="0"/>
                  </a:moveTo>
                  <a:lnTo>
                    <a:pt x="2117555" y="0"/>
                  </a:lnTo>
                  <a:cubicBezTo>
                    <a:pt x="2124415" y="0"/>
                    <a:pt x="2130994" y="2725"/>
                    <a:pt x="2135845" y="7576"/>
                  </a:cubicBezTo>
                  <a:cubicBezTo>
                    <a:pt x="2140696" y="12427"/>
                    <a:pt x="2143421" y="19007"/>
                    <a:pt x="2143421" y="25867"/>
                  </a:cubicBezTo>
                  <a:lnTo>
                    <a:pt x="2143421" y="1611554"/>
                  </a:lnTo>
                  <a:cubicBezTo>
                    <a:pt x="2143421" y="1618415"/>
                    <a:pt x="2140696" y="1624994"/>
                    <a:pt x="2135845" y="1629845"/>
                  </a:cubicBezTo>
                  <a:cubicBezTo>
                    <a:pt x="2130994" y="1634696"/>
                    <a:pt x="2124415" y="1637421"/>
                    <a:pt x="2117555" y="1637421"/>
                  </a:cubicBezTo>
                  <a:lnTo>
                    <a:pt x="25867" y="1637421"/>
                  </a:lnTo>
                  <a:cubicBezTo>
                    <a:pt x="19007" y="1637421"/>
                    <a:pt x="12427" y="1634696"/>
                    <a:pt x="7576" y="1629845"/>
                  </a:cubicBezTo>
                  <a:cubicBezTo>
                    <a:pt x="2725" y="1624994"/>
                    <a:pt x="0" y="1618415"/>
                    <a:pt x="0" y="1611554"/>
                  </a:cubicBezTo>
                  <a:lnTo>
                    <a:pt x="0" y="25867"/>
                  </a:lnTo>
                  <a:cubicBezTo>
                    <a:pt x="0" y="19007"/>
                    <a:pt x="2725" y="12427"/>
                    <a:pt x="7576" y="7576"/>
                  </a:cubicBezTo>
                  <a:cubicBezTo>
                    <a:pt x="12427" y="2725"/>
                    <a:pt x="19007" y="0"/>
                    <a:pt x="25867" y="0"/>
                  </a:cubicBezTo>
                  <a:close/>
                </a:path>
              </a:pathLst>
            </a:custGeom>
            <a:blipFill>
              <a:blip r:embed="rId3"/>
              <a:stretch>
                <a:fillRect l="-7330" r="-7330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54482" y="4764044"/>
            <a:ext cx="8679644" cy="4327547"/>
            <a:chOff x="0" y="0"/>
            <a:chExt cx="2285997" cy="11397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85997" cy="1139766"/>
            </a:xfrm>
            <a:custGeom>
              <a:avLst/>
              <a:gdLst/>
              <a:ahLst/>
              <a:cxnLst/>
              <a:rect l="l" t="t" r="r" b="b"/>
              <a:pathLst>
                <a:path w="2285997" h="1139766">
                  <a:moveTo>
                    <a:pt x="24975" y="0"/>
                  </a:moveTo>
                  <a:lnTo>
                    <a:pt x="2261022" y="0"/>
                  </a:lnTo>
                  <a:cubicBezTo>
                    <a:pt x="2267646" y="0"/>
                    <a:pt x="2273998" y="2631"/>
                    <a:pt x="2278682" y="7315"/>
                  </a:cubicBezTo>
                  <a:cubicBezTo>
                    <a:pt x="2283366" y="11999"/>
                    <a:pt x="2285997" y="18351"/>
                    <a:pt x="2285997" y="24975"/>
                  </a:cubicBezTo>
                  <a:lnTo>
                    <a:pt x="2285997" y="1114791"/>
                  </a:lnTo>
                  <a:cubicBezTo>
                    <a:pt x="2285997" y="1121414"/>
                    <a:pt x="2283366" y="1127767"/>
                    <a:pt x="2278682" y="1132451"/>
                  </a:cubicBezTo>
                  <a:cubicBezTo>
                    <a:pt x="2273998" y="1137134"/>
                    <a:pt x="2267646" y="1139766"/>
                    <a:pt x="2261022" y="1139766"/>
                  </a:cubicBezTo>
                  <a:lnTo>
                    <a:pt x="24975" y="1139766"/>
                  </a:lnTo>
                  <a:cubicBezTo>
                    <a:pt x="18351" y="1139766"/>
                    <a:pt x="11999" y="1137134"/>
                    <a:pt x="7315" y="1132451"/>
                  </a:cubicBezTo>
                  <a:cubicBezTo>
                    <a:pt x="2631" y="1127767"/>
                    <a:pt x="0" y="1121414"/>
                    <a:pt x="0" y="1114791"/>
                  </a:cubicBezTo>
                  <a:lnTo>
                    <a:pt x="0" y="24975"/>
                  </a:lnTo>
                  <a:cubicBezTo>
                    <a:pt x="0" y="18351"/>
                    <a:pt x="2631" y="11999"/>
                    <a:pt x="7315" y="7315"/>
                  </a:cubicBezTo>
                  <a:cubicBezTo>
                    <a:pt x="11999" y="2631"/>
                    <a:pt x="18351" y="0"/>
                    <a:pt x="249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41519">
                    <a:alpha val="0"/>
                  </a:srgbClr>
                </a:gs>
                <a:gs pos="100000">
                  <a:srgbClr val="141519">
                    <a:alpha val="945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2285997" cy="11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053711" y="4395574"/>
            <a:ext cx="7242369" cy="2363053"/>
            <a:chOff x="0" y="0"/>
            <a:chExt cx="1185649" cy="393849"/>
          </a:xfrm>
        </p:grpSpPr>
        <p:sp>
          <p:nvSpPr>
            <p:cNvPr id="12" name="Freeform 12"/>
            <p:cNvSpPr/>
            <p:nvPr/>
          </p:nvSpPr>
          <p:spPr>
            <a:xfrm>
              <a:off x="193349" y="0"/>
              <a:ext cx="992300" cy="393849"/>
            </a:xfrm>
            <a:custGeom>
              <a:avLst/>
              <a:gdLst/>
              <a:ahLst/>
              <a:cxnLst/>
              <a:rect l="l" t="t" r="r" b="b"/>
              <a:pathLst>
                <a:path w="1185649" h="393849">
                  <a:moveTo>
                    <a:pt x="35771" y="0"/>
                  </a:moveTo>
                  <a:lnTo>
                    <a:pt x="1149878" y="0"/>
                  </a:lnTo>
                  <a:cubicBezTo>
                    <a:pt x="1159365" y="0"/>
                    <a:pt x="1168464" y="3769"/>
                    <a:pt x="1175172" y="10477"/>
                  </a:cubicBezTo>
                  <a:cubicBezTo>
                    <a:pt x="1181880" y="17185"/>
                    <a:pt x="1185649" y="26284"/>
                    <a:pt x="1185649" y="35771"/>
                  </a:cubicBezTo>
                  <a:lnTo>
                    <a:pt x="1185649" y="358079"/>
                  </a:lnTo>
                  <a:cubicBezTo>
                    <a:pt x="1185649" y="367565"/>
                    <a:pt x="1181880" y="376664"/>
                    <a:pt x="1175172" y="383372"/>
                  </a:cubicBezTo>
                  <a:cubicBezTo>
                    <a:pt x="1168464" y="390080"/>
                    <a:pt x="1159365" y="393849"/>
                    <a:pt x="1149878" y="393849"/>
                  </a:cubicBezTo>
                  <a:lnTo>
                    <a:pt x="35771" y="393849"/>
                  </a:lnTo>
                  <a:cubicBezTo>
                    <a:pt x="16015" y="393849"/>
                    <a:pt x="0" y="377834"/>
                    <a:pt x="0" y="358079"/>
                  </a:cubicBezTo>
                  <a:lnTo>
                    <a:pt x="0" y="35771"/>
                  </a:lnTo>
                  <a:cubicBezTo>
                    <a:pt x="0" y="26284"/>
                    <a:pt x="3769" y="17185"/>
                    <a:pt x="10477" y="10477"/>
                  </a:cubicBezTo>
                  <a:cubicBezTo>
                    <a:pt x="17185" y="3769"/>
                    <a:pt x="26284" y="0"/>
                    <a:pt x="35771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1185649" cy="3747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221981" y="6865872"/>
            <a:ext cx="6074100" cy="2225719"/>
            <a:chOff x="0" y="0"/>
            <a:chExt cx="1359205" cy="39384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59205" cy="393849"/>
            </a:xfrm>
            <a:custGeom>
              <a:avLst/>
              <a:gdLst/>
              <a:ahLst/>
              <a:cxnLst/>
              <a:rect l="l" t="t" r="r" b="b"/>
              <a:pathLst>
                <a:path w="1185649" h="393849">
                  <a:moveTo>
                    <a:pt x="35771" y="0"/>
                  </a:moveTo>
                  <a:lnTo>
                    <a:pt x="1149878" y="0"/>
                  </a:lnTo>
                  <a:cubicBezTo>
                    <a:pt x="1159365" y="0"/>
                    <a:pt x="1168464" y="3769"/>
                    <a:pt x="1175172" y="10477"/>
                  </a:cubicBezTo>
                  <a:cubicBezTo>
                    <a:pt x="1181880" y="17185"/>
                    <a:pt x="1185649" y="26284"/>
                    <a:pt x="1185649" y="35771"/>
                  </a:cubicBezTo>
                  <a:lnTo>
                    <a:pt x="1185649" y="358079"/>
                  </a:lnTo>
                  <a:cubicBezTo>
                    <a:pt x="1185649" y="367565"/>
                    <a:pt x="1181880" y="376664"/>
                    <a:pt x="1175172" y="383372"/>
                  </a:cubicBezTo>
                  <a:cubicBezTo>
                    <a:pt x="1168464" y="390080"/>
                    <a:pt x="1159365" y="393849"/>
                    <a:pt x="1149878" y="393849"/>
                  </a:cubicBezTo>
                  <a:lnTo>
                    <a:pt x="35771" y="393849"/>
                  </a:lnTo>
                  <a:cubicBezTo>
                    <a:pt x="16015" y="393849"/>
                    <a:pt x="0" y="377834"/>
                    <a:pt x="0" y="358079"/>
                  </a:cubicBezTo>
                  <a:lnTo>
                    <a:pt x="0" y="35771"/>
                  </a:lnTo>
                  <a:cubicBezTo>
                    <a:pt x="0" y="26284"/>
                    <a:pt x="3769" y="17185"/>
                    <a:pt x="10477" y="10477"/>
                  </a:cubicBezTo>
                  <a:cubicBezTo>
                    <a:pt x="17185" y="3769"/>
                    <a:pt x="26284" y="0"/>
                    <a:pt x="35771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1185649" cy="3747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362345" y="6667500"/>
            <a:ext cx="8108308" cy="223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23"/>
              </a:lnSpc>
            </a:pPr>
            <a:r>
              <a:rPr lang="ru-RU" sz="5599" b="1" spc="-235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Налог на профессиональный доход</a:t>
            </a:r>
            <a:endParaRPr lang="en-US" sz="5599" b="1" spc="-235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1702427" y="1748263"/>
            <a:ext cx="5210392" cy="1242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</a:pPr>
            <a:r>
              <a:rPr lang="ru-RU" sz="2800" b="1" dirty="0" smtClean="0">
                <a:solidFill>
                  <a:srgbClr val="283B3C"/>
                </a:solidFill>
                <a:ea typeface="Montserrat Bold"/>
                <a:cs typeface="Montserrat Bold"/>
                <a:sym typeface="Montserrat Bold"/>
              </a:rPr>
              <a:t>Условия применения специального режима</a:t>
            </a:r>
            <a:endParaRPr lang="en-US" sz="2800" b="1" dirty="0">
              <a:solidFill>
                <a:srgbClr val="283B3C"/>
              </a:solidFill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2544"/>
              </a:lnSpc>
            </a:pPr>
            <a:endParaRPr lang="en-US" sz="3300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432028" y="3026502"/>
            <a:ext cx="6087788" cy="1086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08"/>
              </a:lnSpc>
            </a:pPr>
            <a:r>
              <a:rPr lang="ru-RU" sz="2800" u="sng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Налогоплательщики:</a:t>
            </a:r>
          </a:p>
          <a:p>
            <a:pPr algn="l"/>
            <a:endParaRPr lang="en-US" sz="1000" u="sng" dirty="0" smtClean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Индивидуальные</a:t>
            </a:r>
            <a:r>
              <a:rPr lang="ru-RU" sz="2800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 </a:t>
            </a: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предприниматели</a:t>
            </a: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Физические </a:t>
            </a: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лица   </a:t>
            </a:r>
            <a:endParaRPr lang="en-US" sz="2800" dirty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6" name="Freeform 2">
            <a:extLst>
              <a:ext uri="{FF2B5EF4-FFF2-40B4-BE49-F238E27FC236}">
                <a16:creationId xmlns="" xmlns:a16="http://schemas.microsoft.com/office/drawing/2014/main" id="{998E6F02-FF2B-1294-A414-F4C031B221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362200" y="6744655"/>
            <a:ext cx="5184699" cy="5039855"/>
          </a:xfrm>
          <a:custGeom>
            <a:avLst/>
            <a:gdLst/>
            <a:ahLst/>
            <a:cxnLst/>
            <a:rect l="l" t="t" r="r" b="b"/>
            <a:pathLst>
              <a:path w="10837192" h="10841710">
                <a:moveTo>
                  <a:pt x="0" y="0"/>
                </a:moveTo>
                <a:lnTo>
                  <a:pt x="10837192" y="0"/>
                </a:lnTo>
                <a:lnTo>
                  <a:pt x="10837192" y="10841710"/>
                </a:lnTo>
                <a:lnTo>
                  <a:pt x="0" y="10841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2F990FBA-CF3F-F0F6-603F-366CAAAB0261}"/>
              </a:ext>
            </a:extLst>
          </p:cNvPr>
          <p:cNvSpPr txBox="1"/>
          <p:nvPr/>
        </p:nvSpPr>
        <p:spPr>
          <a:xfrm>
            <a:off x="11334405" y="4482651"/>
            <a:ext cx="6283035" cy="230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08"/>
              </a:lnSpc>
            </a:pPr>
            <a:r>
              <a:rPr lang="ru-RU" sz="2800" u="sng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Обязательные условия:</a:t>
            </a:r>
          </a:p>
          <a:p>
            <a:pPr algn="l">
              <a:lnSpc>
                <a:spcPts val="1908"/>
              </a:lnSpc>
            </a:pPr>
            <a:endParaRPr lang="ru-RU" sz="2800" u="sng" dirty="0" smtClean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Доход не более 2,4 млн рублей</a:t>
            </a:r>
            <a:endParaRPr lang="en-US" sz="2800" dirty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Самостоятельная работа</a:t>
            </a:r>
            <a:endParaRPr lang="en-US" sz="2800" dirty="0" smtClean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Разрешенные виды деятельности</a:t>
            </a:r>
            <a:endParaRPr lang="en-US" sz="2800" dirty="0" smtClean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В течение 2- лет не работать на бывшего работодателя</a:t>
            </a:r>
            <a:endParaRPr lang="en-US" sz="2800" dirty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36386220-B046-1597-9F02-1E307630F7B2}"/>
              </a:ext>
            </a:extLst>
          </p:cNvPr>
          <p:cNvSpPr txBox="1"/>
          <p:nvPr/>
        </p:nvSpPr>
        <p:spPr>
          <a:xfrm>
            <a:off x="11319165" y="7007549"/>
            <a:ext cx="5976916" cy="1958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908"/>
              </a:lnSpc>
            </a:pPr>
            <a:r>
              <a:rPr lang="ru-RU" sz="2800" u="sng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Ограничения по виду </a:t>
            </a:r>
            <a:r>
              <a:rPr lang="ru-RU" sz="2800" u="sng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деятельности:</a:t>
            </a:r>
          </a:p>
          <a:p>
            <a:pPr algn="l">
              <a:lnSpc>
                <a:spcPts val="1908"/>
              </a:lnSpc>
            </a:pPr>
            <a:endParaRPr lang="ru-RU" sz="2800" u="sng" dirty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Не вправе работать по агентскому договору, комиссии, поручения</a:t>
            </a: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Не вправе сдавать и </a:t>
            </a:r>
            <a:r>
              <a:rPr lang="ru-RU" sz="2800" dirty="0" smtClean="0">
                <a:solidFill>
                  <a:srgbClr val="FFFFFF"/>
                </a:solidFill>
                <a:ea typeface="Montserrat"/>
                <a:cs typeface="Montserrat"/>
                <a:sym typeface="Montserrat"/>
              </a:rPr>
              <a:t>продавать недвижимость</a:t>
            </a:r>
            <a:endParaRPr lang="en-US" sz="2800" dirty="0">
              <a:solidFill>
                <a:srgbClr val="FFFFFF"/>
              </a:solidFill>
              <a:ea typeface="Montserrat"/>
              <a:cs typeface="Montserrat"/>
              <a:sym typeface="Montserrat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01C12361-AD0C-82B1-C8A3-41EDC140ACC8}"/>
              </a:ext>
            </a:extLst>
          </p:cNvPr>
          <p:cNvGrpSpPr/>
          <p:nvPr/>
        </p:nvGrpSpPr>
        <p:grpSpPr>
          <a:xfrm>
            <a:off x="2054482" y="732692"/>
            <a:ext cx="6386184" cy="787132"/>
            <a:chOff x="2054482" y="633342"/>
            <a:chExt cx="6386184" cy="787132"/>
          </a:xfrm>
        </p:grpSpPr>
        <p:sp>
          <p:nvSpPr>
            <p:cNvPr id="9" name="Freeform 27">
              <a:extLst>
                <a:ext uri="{FF2B5EF4-FFF2-40B4-BE49-F238E27FC236}">
                  <a16:creationId xmlns="" xmlns:a16="http://schemas.microsoft.com/office/drawing/2014/main" id="{8BDC3C93-A3FE-AC9D-BE86-8F41879E15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10" name="Рисунок 9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8F657959-C7A1-3700-8178-F5131842F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7" name="TextBox 22"/>
          <p:cNvSpPr txBox="1"/>
          <p:nvPr/>
        </p:nvSpPr>
        <p:spPr>
          <a:xfrm>
            <a:off x="10053712" y="554133"/>
            <a:ext cx="6634088" cy="792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</a:pPr>
            <a:endParaRPr lang="en-US" sz="2800" b="1" dirty="0">
              <a:solidFill>
                <a:srgbClr val="283B3C"/>
              </a:solidFill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2544"/>
              </a:lnSpc>
            </a:pPr>
            <a:r>
              <a:rPr lang="ru-RU" sz="3300" b="1" dirty="0" smtClean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«</a:t>
            </a:r>
            <a:r>
              <a:rPr lang="ru-RU" sz="3300" b="1" dirty="0" err="1" smtClean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Самозанятые</a:t>
            </a:r>
            <a:r>
              <a:rPr lang="ru-RU" sz="3300" b="1" dirty="0" smtClean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»</a:t>
            </a:r>
            <a:endParaRPr lang="en-US" sz="3300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6539335"/>
            <a:ext cx="18288000" cy="8102790"/>
            <a:chOff x="0" y="0"/>
            <a:chExt cx="4816593" cy="2134068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816592" cy="2134068"/>
            </a:xfrm>
            <a:custGeom>
              <a:avLst/>
              <a:gdLst/>
              <a:ahLst/>
              <a:cxnLst/>
              <a:rect l="l" t="t" r="r" b="b"/>
              <a:pathLst>
                <a:path w="4816592" h="2134068">
                  <a:moveTo>
                    <a:pt x="0" y="0"/>
                  </a:moveTo>
                  <a:lnTo>
                    <a:pt x="4816592" y="0"/>
                  </a:lnTo>
                  <a:lnTo>
                    <a:pt x="4816592" y="2134068"/>
                  </a:lnTo>
                  <a:lnTo>
                    <a:pt x="0" y="2134068"/>
                  </a:lnTo>
                  <a:close/>
                </a:path>
              </a:pathLst>
            </a:custGeom>
            <a:gradFill rotWithShape="1">
              <a:gsLst>
                <a:gs pos="0">
                  <a:srgbClr val="27DDDF">
                    <a:alpha val="0"/>
                  </a:srgbClr>
                </a:gs>
                <a:gs pos="100000">
                  <a:srgbClr val="08A088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9050"/>
              <a:ext cx="4816593" cy="2115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39765817-8B24-592F-9921-52BB00A1B58E}"/>
              </a:ext>
            </a:extLst>
          </p:cNvPr>
          <p:cNvGrpSpPr/>
          <p:nvPr/>
        </p:nvGrpSpPr>
        <p:grpSpPr>
          <a:xfrm>
            <a:off x="2054482" y="739329"/>
            <a:ext cx="6386184" cy="787132"/>
            <a:chOff x="2054482" y="633342"/>
            <a:chExt cx="6386184" cy="787132"/>
          </a:xfrm>
        </p:grpSpPr>
        <p:sp>
          <p:nvSpPr>
            <p:cNvPr id="31" name="Freeform 27">
              <a:extLst>
                <a:ext uri="{FF2B5EF4-FFF2-40B4-BE49-F238E27FC236}">
                  <a16:creationId xmlns="" xmlns:a16="http://schemas.microsoft.com/office/drawing/2014/main" id="{21127D4C-8742-A3DE-DEDB-C9A5B50CE6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54482" y="636925"/>
              <a:ext cx="3073534" cy="783549"/>
            </a:xfrm>
            <a:custGeom>
              <a:avLst/>
              <a:gdLst/>
              <a:ahLst/>
              <a:cxnLst/>
              <a:rect l="l" t="t" r="r" b="b"/>
              <a:pathLst>
                <a:path w="3073534" h="783549">
                  <a:moveTo>
                    <a:pt x="0" y="0"/>
                  </a:moveTo>
                  <a:lnTo>
                    <a:pt x="3073534" y="0"/>
                  </a:lnTo>
                  <a:lnTo>
                    <a:pt x="3073534" y="783550"/>
                  </a:lnTo>
                  <a:lnTo>
                    <a:pt x="0" y="783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pic>
          <p:nvPicPr>
            <p:cNvPr id="32" name="Рисунок 31" descr="Изображение выглядит как текст, Шрифт, Графика, снимок экрана&#10;&#10;Содержимое, созданное искусственным интеллектом, может быть неверным.">
              <a:extLst>
                <a:ext uri="{FF2B5EF4-FFF2-40B4-BE49-F238E27FC236}">
                  <a16:creationId xmlns="" xmlns:a16="http://schemas.microsoft.com/office/drawing/2014/main" id="{4BFB5C29-4E4C-33F1-308F-EAA1BEB7B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056" y="633342"/>
              <a:ext cx="2126610" cy="787132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8610600" y="569342"/>
            <a:ext cx="9296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27">
              <a:spcAft>
                <a:spcPts val="408"/>
              </a:spcAft>
            </a:pPr>
            <a:r>
              <a:rPr lang="ru-RU" sz="3200" b="1" spc="-193" dirty="0" smtClean="0">
                <a:solidFill>
                  <a:srgbClr val="223233"/>
                </a:solidFill>
                <a:latin typeface="Montserrat Bold" panose="020B0604020202020204" charset="-52"/>
                <a:ea typeface="Montserrat Bold"/>
                <a:cs typeface="Montserrat Bold"/>
              </a:rPr>
              <a:t>Способы незаконной минимизации путем применения схем</a:t>
            </a:r>
            <a:endParaRPr lang="ru-RU" sz="3200" b="1" spc="-193" dirty="0">
              <a:solidFill>
                <a:srgbClr val="223233"/>
              </a:solidFill>
              <a:latin typeface="Montserrat Bold" panose="020B0604020202020204" charset="-52"/>
              <a:ea typeface="Montserrat Bold"/>
              <a:cs typeface="Montserrat Bold"/>
            </a:endParaRPr>
          </a:p>
        </p:txBody>
      </p:sp>
      <p:grpSp>
        <p:nvGrpSpPr>
          <p:cNvPr id="54" name="Group 8"/>
          <p:cNvGrpSpPr/>
          <p:nvPr/>
        </p:nvGrpSpPr>
        <p:grpSpPr>
          <a:xfrm>
            <a:off x="5128016" y="5211933"/>
            <a:ext cx="3217387" cy="1094306"/>
            <a:chOff x="0" y="0"/>
            <a:chExt cx="670780" cy="907205"/>
          </a:xfrm>
        </p:grpSpPr>
        <p:sp>
          <p:nvSpPr>
            <p:cNvPr id="55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B867B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TextBox 10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58" name="TextBox 25"/>
          <p:cNvSpPr txBox="1"/>
          <p:nvPr/>
        </p:nvSpPr>
        <p:spPr>
          <a:xfrm>
            <a:off x="5433153" y="5479673"/>
            <a:ext cx="2692971" cy="6109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>
                <a:solidFill>
                  <a:srgbClr val="FFFFFF"/>
                </a:solidFill>
                <a:latin typeface="+mj-lt"/>
                <a:ea typeface="Montserrat Bold"/>
                <a:cs typeface="Montserrat Bold"/>
                <a:sym typeface="Montserrat Bold"/>
              </a:rPr>
              <a:t>Анализируемый налогоплательщик </a:t>
            </a:r>
            <a:endParaRPr lang="en-US" sz="2800" spc="-92" dirty="0">
              <a:solidFill>
                <a:srgbClr val="FFFFFF"/>
              </a:solidFill>
              <a:latin typeface="+mj-lt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4" name="TextBox 16"/>
          <p:cNvSpPr txBox="1"/>
          <p:nvPr/>
        </p:nvSpPr>
        <p:spPr>
          <a:xfrm>
            <a:off x="12496800" y="3481249"/>
            <a:ext cx="3217387" cy="104883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387"/>
              </a:lnSpc>
            </a:pPr>
            <a:endParaRPr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01783" y="2781300"/>
            <a:ext cx="2948400" cy="10464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Единый вид деятельности</a:t>
            </a:r>
            <a:endParaRPr lang="ru-RU" dirty="0">
              <a:solidFill>
                <a:srgbClr val="1F497D">
                  <a:lumMod val="50000"/>
                </a:srgb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976650" y="4032790"/>
            <a:ext cx="2948400" cy="10464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1F497D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Использование общего товарного знака 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976650" y="5271855"/>
            <a:ext cx="2948400" cy="10464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1F497D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Единый центр управления УСН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962628" y="6476729"/>
            <a:ext cx="2948400" cy="10464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1F497D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Единые сотрудники 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970202" y="7681603"/>
            <a:ext cx="2948400" cy="10464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srgbClr val="1F497D">
                    <a:lumMod val="50000"/>
                  </a:srgbClr>
                </a:solidFill>
                <a:latin typeface="+mj-lt"/>
                <a:cs typeface="Times New Roman" panose="02020603050405020304" pitchFamily="18" charset="0"/>
              </a:rPr>
              <a:t>Единые поставщики </a:t>
            </a:r>
          </a:p>
        </p:txBody>
      </p:sp>
      <p:sp>
        <p:nvSpPr>
          <p:cNvPr id="63" name="Правая фигурная скобка 62"/>
          <p:cNvSpPr/>
          <p:nvPr/>
        </p:nvSpPr>
        <p:spPr>
          <a:xfrm>
            <a:off x="4337918" y="2781300"/>
            <a:ext cx="467074" cy="5946761"/>
          </a:xfrm>
          <a:prstGeom prst="rightBrace">
            <a:avLst/>
          </a:prstGeom>
          <a:ln>
            <a:solidFill>
              <a:srgbClr val="2B86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84">
              <a:solidFill>
                <a:srgbClr val="000000"/>
              </a:solidFill>
            </a:endParaRPr>
          </a:p>
        </p:txBody>
      </p:sp>
      <p:grpSp>
        <p:nvGrpSpPr>
          <p:cNvPr id="65" name="Group 14"/>
          <p:cNvGrpSpPr/>
          <p:nvPr/>
        </p:nvGrpSpPr>
        <p:grpSpPr>
          <a:xfrm>
            <a:off x="5158315" y="6725639"/>
            <a:ext cx="3217387" cy="1071327"/>
            <a:chOff x="0" y="0"/>
            <a:chExt cx="670780" cy="907205"/>
          </a:xfrm>
        </p:grpSpPr>
        <p:sp>
          <p:nvSpPr>
            <p:cNvPr id="66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83B3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68" name="TextBox 25"/>
          <p:cNvSpPr txBox="1"/>
          <p:nvPr/>
        </p:nvSpPr>
        <p:spPr>
          <a:xfrm>
            <a:off x="5556961" y="7073228"/>
            <a:ext cx="2481879" cy="315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>
                <a:solidFill>
                  <a:srgbClr val="FFFFFF"/>
                </a:solidFill>
                <a:latin typeface="+mj-lt"/>
                <a:ea typeface="Montserrat Bold"/>
                <a:cs typeface="Montserrat Bold"/>
                <a:sym typeface="Montserrat Bold"/>
              </a:rPr>
              <a:t>УСН 4,5,6 …</a:t>
            </a:r>
            <a:endParaRPr lang="en-US" sz="2800" spc="-92" dirty="0">
              <a:solidFill>
                <a:srgbClr val="FFFFFF"/>
              </a:solidFill>
              <a:latin typeface="+mj-lt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75" name="Правая фигурная скобка 74"/>
          <p:cNvSpPr/>
          <p:nvPr/>
        </p:nvSpPr>
        <p:spPr>
          <a:xfrm>
            <a:off x="8572798" y="3858651"/>
            <a:ext cx="378318" cy="2447588"/>
          </a:xfrm>
          <a:prstGeom prst="rightBrace">
            <a:avLst/>
          </a:prstGeom>
          <a:ln>
            <a:solidFill>
              <a:srgbClr val="2B86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84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31882" y="1963984"/>
            <a:ext cx="121726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316067"/>
                </a:solidFill>
                <a:cs typeface="Times New Roman" panose="02020603050405020304" pitchFamily="18" charset="0"/>
              </a:rPr>
              <a:t>Дробление бизнеса — это разделение единой предпринимательской деятельности между несколькими формально самостоятельными лицами (организациями, индивидуальными предпринимателями), в отношении которых осуществляется контроль одними и теми же лицами, направленное исключительно или преимущественно на занижение сумм налогов путем применения специальных налоговых режимов</a:t>
            </a:r>
          </a:p>
        </p:txBody>
      </p:sp>
      <p:grpSp>
        <p:nvGrpSpPr>
          <p:cNvPr id="78" name="Group 14"/>
          <p:cNvGrpSpPr/>
          <p:nvPr/>
        </p:nvGrpSpPr>
        <p:grpSpPr>
          <a:xfrm>
            <a:off x="13563600" y="3776058"/>
            <a:ext cx="3505200" cy="1977042"/>
            <a:chOff x="0" y="0"/>
            <a:chExt cx="670780" cy="907205"/>
          </a:xfrm>
        </p:grpSpPr>
        <p:sp>
          <p:nvSpPr>
            <p:cNvPr id="79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316067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3600646" y="3867093"/>
            <a:ext cx="34433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spc="-92" dirty="0">
                <a:solidFill>
                  <a:srgbClr val="FFFFFF"/>
                </a:solidFill>
                <a:latin typeface="+mj-lt"/>
                <a:ea typeface="Montserrat Bold"/>
                <a:cs typeface="Montserrat Bold"/>
              </a:rPr>
              <a:t>В случае приближения к предельным значениям показателей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40856" y="4034971"/>
            <a:ext cx="32609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16067"/>
                </a:solidFill>
                <a:cs typeface="Times New Roman" panose="02020603050405020304" pitchFamily="18" charset="0"/>
              </a:rPr>
              <a:t>Единая предпринимательская деятельность*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46625" y="5323211"/>
            <a:ext cx="3317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16067"/>
                </a:solidFill>
                <a:cs typeface="Times New Roman" panose="02020603050405020304" pitchFamily="18" charset="0"/>
              </a:rPr>
              <a:t>Единое контролирующее лицо**</a:t>
            </a:r>
            <a:endParaRPr lang="en-US" b="1" dirty="0">
              <a:solidFill>
                <a:srgbClr val="316067"/>
              </a:solidFill>
              <a:cs typeface="Times New Roman" panose="02020603050405020304" pitchFamily="18" charset="0"/>
            </a:endParaRPr>
          </a:p>
        </p:txBody>
      </p:sp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5329F922-3B8B-AB5A-C384-E97A42E41D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687388" y="4489661"/>
            <a:ext cx="685625" cy="693886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="" xmlns:a16="http://schemas.microsoft.com/office/drawing/2014/main" id="{049F66BD-1DC7-3626-62B6-056254ACCD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9608162" y="4606264"/>
            <a:ext cx="2637275" cy="800100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 flipH="1">
            <a:off x="15308826" y="5770575"/>
            <a:ext cx="1368" cy="1470883"/>
          </a:xfrm>
          <a:prstGeom prst="line">
            <a:avLst/>
          </a:prstGeom>
          <a:ln w="12700">
            <a:solidFill>
              <a:srgbClr val="2B86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8345403" y="7213187"/>
            <a:ext cx="6963424" cy="8671"/>
          </a:xfrm>
          <a:prstGeom prst="straightConnector1">
            <a:avLst/>
          </a:prstGeom>
          <a:ln w="12700">
            <a:solidFill>
              <a:srgbClr val="2B867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4191000" y="8078833"/>
            <a:ext cx="1249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3964"/>
                </a:solidFill>
                <a:cs typeface="Times New Roman" panose="02020603050405020304" pitchFamily="18" charset="0"/>
              </a:rPr>
              <a:t>*</a:t>
            </a:r>
            <a:r>
              <a:rPr lang="ru-RU" b="1" dirty="0">
                <a:solidFill>
                  <a:srgbClr val="003964"/>
                </a:solidFill>
                <a:cs typeface="Times New Roman" panose="02020603050405020304" pitchFamily="18" charset="0"/>
              </a:rPr>
              <a:t>Единая предпринимательская деятельность - деятельность как единого хозяйствующего субъекта нескольких формально самостоятельных лиц (организаций, индивидуальных предпринимателей), в отношении которых осуществляется контроль одними и теми же лицами (ст. 6 Закона № 176-ФЗ)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60660" y="9212790"/>
            <a:ext cx="11752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3964"/>
                </a:solidFill>
                <a:cs typeface="Times New Roman" panose="02020603050405020304" pitchFamily="18" charset="0"/>
              </a:rPr>
              <a:t>*</a:t>
            </a:r>
            <a:r>
              <a:rPr lang="en-US" b="1" dirty="0">
                <a:solidFill>
                  <a:srgbClr val="003964"/>
                </a:solidFill>
                <a:cs typeface="Times New Roman" panose="02020603050405020304" pitchFamily="18" charset="0"/>
              </a:rPr>
              <a:t>*</a:t>
            </a:r>
            <a:r>
              <a:rPr lang="ru-RU" b="1" dirty="0">
                <a:solidFill>
                  <a:srgbClr val="003964"/>
                </a:solidFill>
                <a:cs typeface="Times New Roman" panose="02020603050405020304" pitchFamily="18" charset="0"/>
              </a:rPr>
              <a:t>Контролирующее лицо - лицо, определяющие принятие управленческих решений, а также иным образом влияющие на результаты предпринимательской деятельности формально самостоятельных лиц</a:t>
            </a:r>
          </a:p>
        </p:txBody>
      </p:sp>
      <p:grpSp>
        <p:nvGrpSpPr>
          <p:cNvPr id="42" name="Group 14"/>
          <p:cNvGrpSpPr/>
          <p:nvPr/>
        </p:nvGrpSpPr>
        <p:grpSpPr>
          <a:xfrm>
            <a:off x="5129153" y="3811824"/>
            <a:ext cx="3217387" cy="1071327"/>
            <a:chOff x="0" y="0"/>
            <a:chExt cx="670780" cy="907205"/>
          </a:xfrm>
        </p:grpSpPr>
        <p:sp>
          <p:nvSpPr>
            <p:cNvPr id="43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70780" cy="907205"/>
            </a:xfrm>
            <a:custGeom>
              <a:avLst/>
              <a:gdLst/>
              <a:ahLst/>
              <a:cxnLst/>
              <a:rect l="l" t="t" r="r" b="b"/>
              <a:pathLst>
                <a:path w="670780" h="907205">
                  <a:moveTo>
                    <a:pt x="85114" y="0"/>
                  </a:moveTo>
                  <a:lnTo>
                    <a:pt x="585666" y="0"/>
                  </a:lnTo>
                  <a:cubicBezTo>
                    <a:pt x="632673" y="0"/>
                    <a:pt x="670780" y="38107"/>
                    <a:pt x="670780" y="85114"/>
                  </a:cubicBezTo>
                  <a:lnTo>
                    <a:pt x="670780" y="822091"/>
                  </a:lnTo>
                  <a:cubicBezTo>
                    <a:pt x="670780" y="869098"/>
                    <a:pt x="632673" y="907205"/>
                    <a:pt x="585666" y="907205"/>
                  </a:cubicBezTo>
                  <a:lnTo>
                    <a:pt x="85114" y="907205"/>
                  </a:lnTo>
                  <a:cubicBezTo>
                    <a:pt x="38107" y="907205"/>
                    <a:pt x="0" y="869098"/>
                    <a:pt x="0" y="822091"/>
                  </a:cubicBezTo>
                  <a:lnTo>
                    <a:pt x="0" y="85114"/>
                  </a:lnTo>
                  <a:cubicBezTo>
                    <a:pt x="0" y="38107"/>
                    <a:pt x="38107" y="0"/>
                    <a:pt x="85114" y="0"/>
                  </a:cubicBezTo>
                  <a:close/>
                </a:path>
              </a:pathLst>
            </a:custGeom>
            <a:solidFill>
              <a:srgbClr val="283B3C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TextBox 16"/>
            <p:cNvSpPr txBox="1"/>
            <p:nvPr/>
          </p:nvSpPr>
          <p:spPr>
            <a:xfrm>
              <a:off x="0" y="19050"/>
              <a:ext cx="670780" cy="888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87"/>
                </a:lnSpc>
              </a:pPr>
              <a:endParaRPr/>
            </a:p>
          </p:txBody>
        </p:sp>
      </p:grpSp>
      <p:sp>
        <p:nvSpPr>
          <p:cNvPr id="73" name="TextBox 25"/>
          <p:cNvSpPr txBox="1"/>
          <p:nvPr/>
        </p:nvSpPr>
        <p:spPr>
          <a:xfrm>
            <a:off x="5538698" y="4156686"/>
            <a:ext cx="2481879" cy="315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87"/>
              </a:lnSpc>
            </a:pPr>
            <a:r>
              <a:rPr lang="ru-RU" sz="2800" spc="-92" dirty="0" smtClean="0">
                <a:solidFill>
                  <a:srgbClr val="FFFFFF"/>
                </a:solidFill>
                <a:latin typeface="+mj-lt"/>
                <a:ea typeface="Montserrat Bold"/>
                <a:cs typeface="Montserrat Bold"/>
                <a:sym typeface="Montserrat Bold"/>
              </a:rPr>
              <a:t>УСН 1,2,3 …</a:t>
            </a:r>
            <a:endParaRPr lang="en-US" sz="2800" spc="-92" dirty="0">
              <a:solidFill>
                <a:srgbClr val="FFFFFF"/>
              </a:solidFill>
              <a:latin typeface="+mj-lt"/>
              <a:ea typeface="Montserrat Bold"/>
              <a:cs typeface="Montserrat Bold"/>
              <a:sym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3143808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</TotalTime>
  <Words>1432</Words>
  <Application>Microsoft Office PowerPoint</Application>
  <PresentationFormat>Произвольный</PresentationFormat>
  <Paragraphs>196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Times New Roman</vt:lpstr>
      <vt:lpstr>Montserrat Bold</vt:lpstr>
      <vt:lpstr>Arial</vt:lpstr>
      <vt:lpstr>Montserrat</vt:lpstr>
      <vt:lpstr>Aptos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and Green Modern Finance Business Report Presentation</dc:title>
  <dc:creator>Чалова Юлия Викторовна</dc:creator>
  <cp:lastModifiedBy>Чалова Юлия Викторовна</cp:lastModifiedBy>
  <cp:revision>81</cp:revision>
  <dcterms:created xsi:type="dcterms:W3CDTF">2006-08-16T00:00:00Z</dcterms:created>
  <dcterms:modified xsi:type="dcterms:W3CDTF">2025-09-24T16:11:20Z</dcterms:modified>
  <dc:identifier>DAGXwVbzz_s</dc:identifier>
</cp:coreProperties>
</file>